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8.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7" r:id="rId2"/>
    <p:sldId id="258" r:id="rId3"/>
    <p:sldId id="261" r:id="rId4"/>
    <p:sldId id="259" r:id="rId5"/>
    <p:sldId id="264" r:id="rId6"/>
    <p:sldId id="260" r:id="rId7"/>
    <p:sldId id="263" r:id="rId8"/>
    <p:sldId id="262" r:id="rId9"/>
    <p:sldId id="268" r:id="rId10"/>
    <p:sldId id="270" r:id="rId11"/>
    <p:sldId id="271" r:id="rId12"/>
    <p:sldId id="273" r:id="rId13"/>
    <p:sldId id="274" r:id="rId14"/>
    <p:sldId id="272" r:id="rId15"/>
    <p:sldId id="275" r:id="rId16"/>
    <p:sldId id="265" r:id="rId17"/>
    <p:sldId id="276" r:id="rId18"/>
    <p:sldId id="277" r:id="rId19"/>
    <p:sldId id="280" r:id="rId20"/>
    <p:sldId id="278" r:id="rId21"/>
    <p:sldId id="281" r:id="rId22"/>
    <p:sldId id="279" r:id="rId23"/>
    <p:sldId id="266" r:id="rId24"/>
    <p:sldId id="282" r:id="rId25"/>
    <p:sldId id="283" r:id="rId26"/>
    <p:sldId id="286" r:id="rId27"/>
    <p:sldId id="284" r:id="rId28"/>
    <p:sldId id="285" r:id="rId29"/>
    <p:sldId id="293" r:id="rId30"/>
    <p:sldId id="287" r:id="rId31"/>
    <p:sldId id="288" r:id="rId32"/>
    <p:sldId id="289" r:id="rId33"/>
    <p:sldId id="290" r:id="rId34"/>
    <p:sldId id="291" r:id="rId35"/>
    <p:sldId id="292" r:id="rId36"/>
    <p:sldId id="267"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8996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6B4A9-1611-4792-9094-5F34BCA07E0B}" type="datetimeFigureOut">
              <a:rPr lang="en-US" smtClean="0"/>
              <a:t>10/28/2016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023660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4513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A54C80-263E-416B-A8E0-580EDEADCBDC}" type="datetimeFigureOut">
              <a:rPr lang="en-US" smtClean="0"/>
              <a:t>10/28/2016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584595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7661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A54C80-263E-416B-A8E0-580EDEADCBDC}" type="datetimeFigureOut">
              <a:rPr lang="en-US" smtClean="0"/>
              <a:t>10/28/2016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880902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6974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456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8886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10/28/2016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3235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0434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10/28/2016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354134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734095"/>
            <a:ext cx="9144000" cy="2555629"/>
          </a:xfrm>
        </p:spPr>
        <p:txBody>
          <a:bodyPr>
            <a:normAutofit/>
          </a:bodyPr>
          <a:lstStyle/>
          <a:p>
            <a:r>
              <a:rPr lang="en-IE" sz="4000" b="1" dirty="0">
                <a:solidFill>
                  <a:schemeClr val="accent1">
                    <a:lumMod val="50000"/>
                  </a:schemeClr>
                </a:solidFill>
              </a:rPr>
              <a:t>Quality Assurance – Role of Data Collection</a:t>
            </a:r>
            <a:br>
              <a:rPr lang="en-IE" sz="3600" b="1" dirty="0">
                <a:solidFill>
                  <a:schemeClr val="accent1">
                    <a:lumMod val="50000"/>
                  </a:schemeClr>
                </a:solidFill>
              </a:rPr>
            </a:br>
            <a:br>
              <a:rPr lang="en-IE" sz="3600" b="1" dirty="0">
                <a:solidFill>
                  <a:schemeClr val="accent1">
                    <a:lumMod val="50000"/>
                  </a:schemeClr>
                </a:solidFill>
              </a:rPr>
            </a:br>
            <a:r>
              <a:rPr lang="en-IE" sz="3600" b="1" i="1" dirty="0">
                <a:solidFill>
                  <a:schemeClr val="accent1">
                    <a:lumMod val="50000"/>
                  </a:schemeClr>
                </a:solidFill>
              </a:rPr>
              <a:t>Are we Asking the Right Questions, in the Right way and Can we find all the Right Answers?</a:t>
            </a:r>
            <a:br>
              <a:rPr lang="en-IE" sz="2800" b="1" i="1" dirty="0">
                <a:solidFill>
                  <a:schemeClr val="accent1">
                    <a:lumMod val="75000"/>
                  </a:schemeClr>
                </a:solidFill>
              </a:rPr>
            </a:br>
            <a:endParaRPr lang="en-US" sz="2800" b="1" i="1" dirty="0">
              <a:solidFill>
                <a:schemeClr val="accent1">
                  <a:lumMod val="75000"/>
                </a:schemeClr>
              </a:solidFill>
            </a:endParaRPr>
          </a:p>
        </p:txBody>
      </p:sp>
      <p:pic>
        <p:nvPicPr>
          <p:cNvPr id="7" name="Picture 6"/>
          <p:cNvPicPr>
            <a:picLocks noChangeAspect="1"/>
          </p:cNvPicPr>
          <p:nvPr/>
        </p:nvPicPr>
        <p:blipFill>
          <a:blip r:embed="rId2"/>
          <a:stretch>
            <a:fillRect/>
          </a:stretch>
        </p:blipFill>
        <p:spPr>
          <a:xfrm>
            <a:off x="7122017" y="4121239"/>
            <a:ext cx="2121971" cy="824248"/>
          </a:xfrm>
          <a:prstGeom prst="rect">
            <a:avLst/>
          </a:prstGeom>
        </p:spPr>
      </p:pic>
      <p:sp>
        <p:nvSpPr>
          <p:cNvPr id="5" name="Subtitle 4"/>
          <p:cNvSpPr>
            <a:spLocks noGrp="1"/>
          </p:cNvSpPr>
          <p:nvPr>
            <p:ph type="subTitle" idx="1"/>
          </p:nvPr>
        </p:nvSpPr>
        <p:spPr>
          <a:xfrm>
            <a:off x="1524000" y="3338019"/>
            <a:ext cx="9144000" cy="1655762"/>
          </a:xfrm>
        </p:spPr>
        <p:txBody>
          <a:bodyPr/>
          <a:lstStyle/>
          <a:p>
            <a:r>
              <a:rPr lang="en-IE" dirty="0">
                <a:solidFill>
                  <a:schemeClr val="bg1"/>
                </a:solidFill>
              </a:rPr>
              <a:t>j</a:t>
            </a:r>
            <a:endParaRPr lang="en-US" dirty="0">
              <a:solidFill>
                <a:schemeClr val="bg1"/>
              </a:solidFill>
            </a:endParaRPr>
          </a:p>
        </p:txBody>
      </p:sp>
      <p:pic>
        <p:nvPicPr>
          <p:cNvPr id="8" name="Picture 7"/>
          <p:cNvPicPr>
            <a:picLocks noChangeAspect="1"/>
          </p:cNvPicPr>
          <p:nvPr/>
        </p:nvPicPr>
        <p:blipFill>
          <a:blip r:embed="rId3"/>
          <a:stretch>
            <a:fillRect/>
          </a:stretch>
        </p:blipFill>
        <p:spPr>
          <a:xfrm>
            <a:off x="2786736" y="3992451"/>
            <a:ext cx="2171630" cy="1024978"/>
          </a:xfrm>
          <a:prstGeom prst="rect">
            <a:avLst/>
          </a:prstGeom>
        </p:spPr>
      </p:pic>
      <p:pic>
        <p:nvPicPr>
          <p:cNvPr id="10" name="Picture 9"/>
          <p:cNvPicPr>
            <a:picLocks noChangeAspect="1"/>
          </p:cNvPicPr>
          <p:nvPr/>
        </p:nvPicPr>
        <p:blipFill>
          <a:blip r:embed="rId4"/>
          <a:stretch>
            <a:fillRect/>
          </a:stretch>
        </p:blipFill>
        <p:spPr>
          <a:xfrm>
            <a:off x="1742244" y="5377137"/>
            <a:ext cx="6157494" cy="1152244"/>
          </a:xfrm>
          <a:prstGeom prst="rect">
            <a:avLst/>
          </a:prstGeom>
        </p:spPr>
      </p:pic>
    </p:spTree>
    <p:extLst>
      <p:ext uri="{BB962C8B-B14F-4D97-AF65-F5344CB8AC3E}">
        <p14:creationId xmlns:p14="http://schemas.microsoft.com/office/powerpoint/2010/main" val="620764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3797" y="579811"/>
            <a:ext cx="1853345" cy="896190"/>
          </a:xfrm>
          <a:prstGeom prst="rect">
            <a:avLst/>
          </a:prstGeom>
        </p:spPr>
      </p:pic>
      <p:sp>
        <p:nvSpPr>
          <p:cNvPr id="2" name="Title 1"/>
          <p:cNvSpPr>
            <a:spLocks noGrp="1"/>
          </p:cNvSpPr>
          <p:nvPr>
            <p:ph type="title"/>
          </p:nvPr>
        </p:nvSpPr>
        <p:spPr/>
        <p:txBody>
          <a:bodyPr/>
          <a:lstStyle/>
          <a:p>
            <a:r>
              <a:rPr lang="en-IE" dirty="0"/>
              <a:t>                     Quality Assurance: Policy Context</a:t>
            </a:r>
            <a:endParaRPr lang="en-US" dirty="0"/>
          </a:p>
        </p:txBody>
      </p:sp>
      <p:sp>
        <p:nvSpPr>
          <p:cNvPr id="3" name="Content Placeholder 2"/>
          <p:cNvSpPr>
            <a:spLocks noGrp="1"/>
          </p:cNvSpPr>
          <p:nvPr>
            <p:ph idx="1"/>
          </p:nvPr>
        </p:nvSpPr>
        <p:spPr>
          <a:xfrm>
            <a:off x="838200" y="1690687"/>
            <a:ext cx="10515600" cy="4486276"/>
          </a:xfrm>
        </p:spPr>
        <p:txBody>
          <a:bodyPr>
            <a:normAutofit lnSpcReduction="10000"/>
          </a:bodyPr>
          <a:lstStyle/>
          <a:p>
            <a:r>
              <a:rPr lang="en-IE" dirty="0">
                <a:solidFill>
                  <a:schemeClr val="accent1">
                    <a:lumMod val="50000"/>
                  </a:schemeClr>
                </a:solidFill>
              </a:rPr>
              <a:t>The EQAVET framework is grounded on the principle that quality assurance applies across all levels of the system and invokes collective responsibility to work together with all relevant stakeholders to improve VET. Each Level of the System has, therefore, a distinct and important role to play in its implementation i.e. by developing complementary processes that can serve as a catalyst for change and VET improvement.</a:t>
            </a:r>
          </a:p>
          <a:p>
            <a:r>
              <a:rPr lang="en-IE" dirty="0">
                <a:solidFill>
                  <a:schemeClr val="accent1">
                    <a:lumMod val="50000"/>
                  </a:schemeClr>
                </a:solidFill>
              </a:rPr>
              <a:t>The commitment to implementing this framework was renewed recently as part of the Riga Conclusions  to which Ireland was a signatory. The purpose of the latter was to identify 5 key medium term deliverables that each Member State would agree to achieve in 2015-2020. </a:t>
            </a:r>
            <a:endParaRPr lang="en-US" dirty="0">
              <a:solidFill>
                <a:schemeClr val="accent1">
                  <a:lumMod val="50000"/>
                </a:schemeClr>
              </a:solidFill>
            </a:endParaRPr>
          </a:p>
        </p:txBody>
      </p:sp>
    </p:spTree>
    <p:extLst>
      <p:ext uri="{BB962C8B-B14F-4D97-AF65-F5344CB8AC3E}">
        <p14:creationId xmlns:p14="http://schemas.microsoft.com/office/powerpoint/2010/main" val="1074522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6067" y="295397"/>
            <a:ext cx="1853345" cy="896190"/>
          </a:xfrm>
          <a:prstGeom prst="rect">
            <a:avLst/>
          </a:prstGeom>
        </p:spPr>
      </p:pic>
      <p:sp>
        <p:nvSpPr>
          <p:cNvPr id="2" name="Title 1"/>
          <p:cNvSpPr>
            <a:spLocks noGrp="1"/>
          </p:cNvSpPr>
          <p:nvPr>
            <p:ph type="title"/>
          </p:nvPr>
        </p:nvSpPr>
        <p:spPr>
          <a:xfrm>
            <a:off x="540913" y="230188"/>
            <a:ext cx="10864403" cy="961399"/>
          </a:xfrm>
        </p:spPr>
        <p:txBody>
          <a:bodyPr/>
          <a:lstStyle/>
          <a:p>
            <a:r>
              <a:rPr lang="en-IE" dirty="0"/>
              <a:t>                       Quality Assurance: Policy Context</a:t>
            </a:r>
            <a:endParaRPr lang="en-US" dirty="0"/>
          </a:p>
        </p:txBody>
      </p:sp>
      <p:sp>
        <p:nvSpPr>
          <p:cNvPr id="3" name="Content Placeholder 2"/>
          <p:cNvSpPr>
            <a:spLocks noGrp="1"/>
          </p:cNvSpPr>
          <p:nvPr>
            <p:ph idx="1"/>
          </p:nvPr>
        </p:nvSpPr>
        <p:spPr>
          <a:xfrm>
            <a:off x="334851" y="1256796"/>
            <a:ext cx="11732653" cy="5601204"/>
          </a:xfrm>
        </p:spPr>
        <p:txBody>
          <a:bodyPr>
            <a:normAutofit fontScale="92500" lnSpcReduction="20000"/>
          </a:bodyPr>
          <a:lstStyle/>
          <a:p>
            <a:pPr marL="0" indent="0">
              <a:buNone/>
            </a:pPr>
            <a:r>
              <a:rPr lang="en-IE" dirty="0">
                <a:solidFill>
                  <a:schemeClr val="accent1">
                    <a:lumMod val="50000"/>
                  </a:schemeClr>
                </a:solidFill>
              </a:rPr>
              <a:t>Riga Conclusions - Member States including Ireland agreed to:</a:t>
            </a:r>
          </a:p>
          <a:p>
            <a:r>
              <a:rPr lang="en-IE" dirty="0">
                <a:solidFill>
                  <a:schemeClr val="accent1">
                    <a:lumMod val="50000"/>
                  </a:schemeClr>
                </a:solidFill>
              </a:rPr>
              <a:t>promote work-based learning in all its forms, with special attention to apprenticeships, by involving social partners, companies, chambers and VET providers, as well as by stimulating innovation and entrepreneurship;</a:t>
            </a:r>
          </a:p>
          <a:p>
            <a:r>
              <a:rPr lang="en-IE" dirty="0">
                <a:solidFill>
                  <a:schemeClr val="accent1">
                    <a:lumMod val="50000"/>
                  </a:schemeClr>
                </a:solidFill>
              </a:rPr>
              <a:t>further develop quality assurance mechanisms in VET in line with the European quality assurance in VET recommendation and</a:t>
            </a:r>
            <a:r>
              <a:rPr lang="en-IE" dirty="0"/>
              <a:t>, </a:t>
            </a:r>
            <a:r>
              <a:rPr lang="en-IE" sz="3000" b="1" dirty="0">
                <a:solidFill>
                  <a:srgbClr val="0070C0"/>
                </a:solidFill>
              </a:rPr>
              <a:t>as part of quality assurance systems, establish continuous information and feedback loops in initial VET and continuing VET systems based on learning outcomes</a:t>
            </a:r>
            <a:r>
              <a:rPr lang="en-IE" b="1" dirty="0"/>
              <a:t>;</a:t>
            </a:r>
          </a:p>
          <a:p>
            <a:r>
              <a:rPr lang="en-IE" dirty="0">
                <a:solidFill>
                  <a:schemeClr val="accent1">
                    <a:lumMod val="50000"/>
                  </a:schemeClr>
                </a:solidFill>
              </a:rPr>
              <a:t>enhance access to VET and qualifications for all through more flexible and permeable systems, notably by offering efficient and integrated guidance services and making available validation of non-formal and informal learning;</a:t>
            </a:r>
          </a:p>
          <a:p>
            <a:r>
              <a:rPr lang="en-IE" dirty="0">
                <a:solidFill>
                  <a:schemeClr val="accent1">
                    <a:lumMod val="50000"/>
                  </a:schemeClr>
                </a:solidFill>
              </a:rPr>
              <a:t>further strengthen key competences in VET curricula and provide more effective opportunities to acquire or develop those skills through initial VET and continuing VET;</a:t>
            </a:r>
          </a:p>
          <a:p>
            <a:r>
              <a:rPr lang="en-IE" dirty="0">
                <a:solidFill>
                  <a:schemeClr val="accent1">
                    <a:lumMod val="50000"/>
                  </a:schemeClr>
                </a:solidFill>
              </a:rPr>
              <a:t>introduce systematic approaches to, and opportunities for, initial and continuous professional development of VET teachers, trainers and mentors in both school and work-based settings.</a:t>
            </a:r>
          </a:p>
          <a:p>
            <a:endParaRPr lang="en-US" dirty="0"/>
          </a:p>
        </p:txBody>
      </p:sp>
    </p:spTree>
    <p:extLst>
      <p:ext uri="{BB962C8B-B14F-4D97-AF65-F5344CB8AC3E}">
        <p14:creationId xmlns:p14="http://schemas.microsoft.com/office/powerpoint/2010/main" val="349614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55313" y="579811"/>
            <a:ext cx="1853345" cy="896190"/>
          </a:xfrm>
          <a:prstGeom prst="rect">
            <a:avLst/>
          </a:prstGeom>
        </p:spPr>
      </p:pic>
      <p:sp>
        <p:nvSpPr>
          <p:cNvPr id="2" name="Title 1"/>
          <p:cNvSpPr>
            <a:spLocks noGrp="1"/>
          </p:cNvSpPr>
          <p:nvPr>
            <p:ph type="title"/>
          </p:nvPr>
        </p:nvSpPr>
        <p:spPr>
          <a:xfrm>
            <a:off x="838200" y="365126"/>
            <a:ext cx="10515600" cy="1110876"/>
          </a:xfrm>
        </p:spPr>
        <p:txBody>
          <a:bodyPr/>
          <a:lstStyle/>
          <a:p>
            <a:r>
              <a:rPr lang="en-IE" dirty="0"/>
              <a:t>                      Quality Assurance: Policy Context</a:t>
            </a:r>
            <a:endParaRPr lang="en-US" dirty="0"/>
          </a:p>
        </p:txBody>
      </p:sp>
      <p:sp>
        <p:nvSpPr>
          <p:cNvPr id="3" name="Content Placeholder 2"/>
          <p:cNvSpPr>
            <a:spLocks noGrp="1"/>
          </p:cNvSpPr>
          <p:nvPr>
            <p:ph idx="1"/>
          </p:nvPr>
        </p:nvSpPr>
        <p:spPr>
          <a:xfrm>
            <a:off x="180303" y="1476001"/>
            <a:ext cx="11874322" cy="5233891"/>
          </a:xfrm>
        </p:spPr>
        <p:txBody>
          <a:bodyPr>
            <a:normAutofit fontScale="92500" lnSpcReduction="20000"/>
          </a:bodyPr>
          <a:lstStyle/>
          <a:p>
            <a:r>
              <a:rPr lang="en-IE" dirty="0">
                <a:solidFill>
                  <a:schemeClr val="tx2">
                    <a:lumMod val="50000"/>
                  </a:schemeClr>
                </a:solidFill>
              </a:rPr>
              <a:t>The SOLAS Further Education and Training Strategy 2014-2019 is also pursuing these policy goals at national level.  </a:t>
            </a:r>
          </a:p>
          <a:p>
            <a:r>
              <a:rPr lang="en-IE" dirty="0">
                <a:solidFill>
                  <a:schemeClr val="tx2">
                    <a:lumMod val="50000"/>
                  </a:schemeClr>
                </a:solidFill>
              </a:rPr>
              <a:t>In turn CDETB has an Education, Training and Youth Services Strategy 2015-2020 which is also in line with European and National Policy aims for FET and takes in strategies to achieve the relevant national outcomes as set out in the DES Statement of Strategy 2015-2017 and the National Policy Framework for Children &amp; Young People 2014-2020 . </a:t>
            </a:r>
          </a:p>
          <a:p>
            <a:r>
              <a:rPr lang="en-IE" dirty="0">
                <a:solidFill>
                  <a:schemeClr val="tx2">
                    <a:lumMod val="50000"/>
                  </a:schemeClr>
                </a:solidFill>
              </a:rPr>
              <a:t>In particular CDETB has a key role to play in relation to helping to ensure children and young people are: </a:t>
            </a:r>
          </a:p>
          <a:p>
            <a:r>
              <a:rPr lang="en-IE" i="1" dirty="0">
                <a:solidFill>
                  <a:schemeClr val="accent1">
                    <a:lumMod val="75000"/>
                  </a:schemeClr>
                </a:solidFill>
              </a:rPr>
              <a:t>Engaged in learning</a:t>
            </a:r>
            <a:r>
              <a:rPr lang="en-IE" dirty="0">
                <a:solidFill>
                  <a:schemeClr val="accent1">
                    <a:lumMod val="75000"/>
                  </a:schemeClr>
                </a:solidFill>
              </a:rPr>
              <a:t>, </a:t>
            </a:r>
            <a:r>
              <a:rPr lang="en-IE" i="1" dirty="0">
                <a:solidFill>
                  <a:schemeClr val="accent1">
                    <a:lumMod val="75000"/>
                  </a:schemeClr>
                </a:solidFill>
              </a:rPr>
              <a:t>Achieving in Education</a:t>
            </a:r>
            <a:r>
              <a:rPr lang="en-IE" dirty="0">
                <a:solidFill>
                  <a:schemeClr val="accent1">
                    <a:lumMod val="75000"/>
                  </a:schemeClr>
                </a:solidFill>
              </a:rPr>
              <a:t>, </a:t>
            </a:r>
            <a:r>
              <a:rPr lang="en-IE" i="1" dirty="0">
                <a:solidFill>
                  <a:schemeClr val="accent1">
                    <a:lumMod val="75000"/>
                  </a:schemeClr>
                </a:solidFill>
              </a:rPr>
              <a:t>Protected from poverty and social exclusion</a:t>
            </a:r>
            <a:r>
              <a:rPr lang="en-IE" dirty="0">
                <a:solidFill>
                  <a:schemeClr val="tx2">
                    <a:lumMod val="50000"/>
                  </a:schemeClr>
                </a:solidFill>
              </a:rPr>
              <a:t>, </a:t>
            </a:r>
          </a:p>
          <a:p>
            <a:r>
              <a:rPr lang="en-IE" i="1" dirty="0">
                <a:solidFill>
                  <a:schemeClr val="accent1">
                    <a:lumMod val="75000"/>
                  </a:schemeClr>
                </a:solidFill>
              </a:rPr>
              <a:t>Provided with Opportunities for ongoing Education and Training</a:t>
            </a:r>
            <a:r>
              <a:rPr lang="en-IE" dirty="0">
                <a:solidFill>
                  <a:schemeClr val="accent1">
                    <a:lumMod val="75000"/>
                  </a:schemeClr>
                </a:solidFill>
              </a:rPr>
              <a:t> and </a:t>
            </a:r>
            <a:r>
              <a:rPr lang="en-IE" i="1" dirty="0">
                <a:solidFill>
                  <a:schemeClr val="accent1">
                    <a:lumMod val="75000"/>
                  </a:schemeClr>
                </a:solidFill>
              </a:rPr>
              <a:t>Pathways to economic participation and independent living</a:t>
            </a:r>
            <a:r>
              <a:rPr lang="en-IE" dirty="0">
                <a:solidFill>
                  <a:schemeClr val="tx2">
                    <a:lumMod val="50000"/>
                  </a:schemeClr>
                </a:solidFill>
              </a:rPr>
              <a:t>. </a:t>
            </a:r>
          </a:p>
          <a:p>
            <a:r>
              <a:rPr lang="en-IE" i="1" dirty="0">
                <a:solidFill>
                  <a:schemeClr val="accent1">
                    <a:lumMod val="75000"/>
                  </a:schemeClr>
                </a:solidFill>
              </a:rPr>
              <a:t>Part of positive networks of friends, family and community  </a:t>
            </a:r>
            <a:r>
              <a:rPr lang="en-IE" dirty="0">
                <a:solidFill>
                  <a:schemeClr val="tx2">
                    <a:lumMod val="50000"/>
                  </a:schemeClr>
                </a:solidFill>
              </a:rPr>
              <a:t>– in terms of youth services but also for our educational provision which is embedded into communities also.</a:t>
            </a:r>
          </a:p>
          <a:p>
            <a:endParaRPr lang="en-US" dirty="0"/>
          </a:p>
        </p:txBody>
      </p:sp>
    </p:spTree>
    <p:extLst>
      <p:ext uri="{BB962C8B-B14F-4D97-AF65-F5344CB8AC3E}">
        <p14:creationId xmlns:p14="http://schemas.microsoft.com/office/powerpoint/2010/main" val="2644652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87888" y="579811"/>
            <a:ext cx="1853345" cy="896190"/>
          </a:xfrm>
          <a:prstGeom prst="rect">
            <a:avLst/>
          </a:prstGeom>
        </p:spPr>
      </p:pic>
      <p:sp>
        <p:nvSpPr>
          <p:cNvPr id="2" name="Title 1"/>
          <p:cNvSpPr>
            <a:spLocks noGrp="1"/>
          </p:cNvSpPr>
          <p:nvPr>
            <p:ph type="title"/>
          </p:nvPr>
        </p:nvSpPr>
        <p:spPr/>
        <p:txBody>
          <a:bodyPr/>
          <a:lstStyle/>
          <a:p>
            <a:r>
              <a:rPr lang="en-IE" dirty="0"/>
              <a:t>                     </a:t>
            </a:r>
            <a:r>
              <a:rPr lang="en-IE" dirty="0">
                <a:solidFill>
                  <a:schemeClr val="accent1">
                    <a:lumMod val="50000"/>
                  </a:schemeClr>
                </a:solidFill>
              </a:rPr>
              <a:t>Quality Assurance: Policy Context</a:t>
            </a:r>
            <a:endParaRPr lang="en-US" dirty="0">
              <a:solidFill>
                <a:schemeClr val="accent1">
                  <a:lumMod val="50000"/>
                </a:schemeClr>
              </a:solidFill>
            </a:endParaRPr>
          </a:p>
        </p:txBody>
      </p:sp>
      <p:sp>
        <p:nvSpPr>
          <p:cNvPr id="3" name="Content Placeholder 2"/>
          <p:cNvSpPr>
            <a:spLocks noGrp="1"/>
          </p:cNvSpPr>
          <p:nvPr>
            <p:ph idx="1"/>
          </p:nvPr>
        </p:nvSpPr>
        <p:spPr>
          <a:xfrm>
            <a:off x="360608" y="1825625"/>
            <a:ext cx="10993192" cy="4678206"/>
          </a:xfrm>
        </p:spPr>
        <p:txBody>
          <a:bodyPr>
            <a:normAutofit/>
          </a:bodyPr>
          <a:lstStyle/>
          <a:p>
            <a:pPr marL="0" indent="0">
              <a:buNone/>
            </a:pPr>
            <a:r>
              <a:rPr lang="en-IE" sz="3600" dirty="0">
                <a:solidFill>
                  <a:schemeClr val="accent1">
                    <a:lumMod val="50000"/>
                  </a:schemeClr>
                </a:solidFill>
              </a:rPr>
              <a:t>Qualification and Quality Assurance (Education and Training Act) 2012</a:t>
            </a:r>
          </a:p>
          <a:p>
            <a:r>
              <a:rPr lang="en-IE" sz="3200" dirty="0">
                <a:solidFill>
                  <a:schemeClr val="accent1">
                    <a:lumMod val="50000"/>
                  </a:schemeClr>
                </a:solidFill>
              </a:rPr>
              <a:t>Section 28 requires providers to have procedures for self evaluation; to review and compile a report to include:</a:t>
            </a:r>
          </a:p>
          <a:p>
            <a:r>
              <a:rPr lang="en-IE" sz="3200" i="1" dirty="0">
                <a:solidFill>
                  <a:schemeClr val="accent1">
                    <a:lumMod val="50000"/>
                  </a:schemeClr>
                </a:solidFill>
              </a:rPr>
              <a:t>what measures (if any) the provider considers necessary arising out of that review to establish, ascertain, maintain and improve the quality of education, training, research and related services provided by the provider</a:t>
            </a:r>
          </a:p>
          <a:p>
            <a:r>
              <a:rPr lang="en-IE" sz="3200" dirty="0">
                <a:solidFill>
                  <a:schemeClr val="accent1">
                    <a:lumMod val="50000"/>
                  </a:schemeClr>
                </a:solidFill>
              </a:rPr>
              <a:t>These measures must then be implemented by the provider</a:t>
            </a:r>
          </a:p>
          <a:p>
            <a:endParaRPr lang="en-IE" dirty="0"/>
          </a:p>
        </p:txBody>
      </p:sp>
    </p:spTree>
    <p:extLst>
      <p:ext uri="{BB962C8B-B14F-4D97-AF65-F5344CB8AC3E}">
        <p14:creationId xmlns:p14="http://schemas.microsoft.com/office/powerpoint/2010/main" val="1240817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309093" y="0"/>
            <a:ext cx="11526592" cy="6697014"/>
          </a:xfrm>
          <a:prstGeom prst="rect">
            <a:avLst/>
          </a:prstGeom>
        </p:spPr>
      </p:pic>
    </p:spTree>
    <p:extLst>
      <p:ext uri="{BB962C8B-B14F-4D97-AF65-F5344CB8AC3E}">
        <p14:creationId xmlns:p14="http://schemas.microsoft.com/office/powerpoint/2010/main" val="4222263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71977" y="579811"/>
            <a:ext cx="1853345" cy="896190"/>
          </a:xfrm>
          <a:prstGeom prst="rect">
            <a:avLst/>
          </a:prstGeom>
        </p:spPr>
      </p:pic>
      <p:sp>
        <p:nvSpPr>
          <p:cNvPr id="2" name="Title 1"/>
          <p:cNvSpPr>
            <a:spLocks noGrp="1"/>
          </p:cNvSpPr>
          <p:nvPr>
            <p:ph type="title"/>
          </p:nvPr>
        </p:nvSpPr>
        <p:spPr/>
        <p:txBody>
          <a:bodyPr/>
          <a:lstStyle/>
          <a:p>
            <a:r>
              <a:rPr lang="en-IE" dirty="0"/>
              <a:t>                   </a:t>
            </a:r>
            <a:r>
              <a:rPr lang="en-IE" dirty="0">
                <a:solidFill>
                  <a:schemeClr val="accent1">
                    <a:lumMod val="50000"/>
                  </a:schemeClr>
                </a:solidFill>
              </a:rPr>
              <a:t>Quality Assurance: Data Collection</a:t>
            </a:r>
            <a:endParaRPr lang="en-US" dirty="0">
              <a:solidFill>
                <a:schemeClr val="accent1">
                  <a:lumMod val="50000"/>
                </a:schemeClr>
              </a:solidFill>
            </a:endParaRPr>
          </a:p>
        </p:txBody>
      </p:sp>
      <p:sp>
        <p:nvSpPr>
          <p:cNvPr id="3" name="Content Placeholder 2"/>
          <p:cNvSpPr>
            <a:spLocks noGrp="1"/>
          </p:cNvSpPr>
          <p:nvPr>
            <p:ph idx="1"/>
          </p:nvPr>
        </p:nvSpPr>
        <p:spPr>
          <a:xfrm>
            <a:off x="347729" y="1476002"/>
            <a:ext cx="11410681" cy="5381998"/>
          </a:xfrm>
        </p:spPr>
        <p:txBody>
          <a:bodyPr>
            <a:normAutofit fontScale="92500"/>
          </a:bodyPr>
          <a:lstStyle/>
          <a:p>
            <a:r>
              <a:rPr lang="en-IE" dirty="0">
                <a:solidFill>
                  <a:schemeClr val="accent1">
                    <a:lumMod val="50000"/>
                  </a:schemeClr>
                </a:solidFill>
              </a:rPr>
              <a:t>It is clear that collection of data/information as part of self-evaluation is a key aspect of Quality Assurance</a:t>
            </a:r>
          </a:p>
          <a:p>
            <a:r>
              <a:rPr lang="en-IE" dirty="0">
                <a:solidFill>
                  <a:schemeClr val="accent1">
                    <a:lumMod val="50000"/>
                  </a:schemeClr>
                </a:solidFill>
              </a:rPr>
              <a:t>Self Monitoring through Guiding Questions. Key here is </a:t>
            </a:r>
            <a:r>
              <a:rPr lang="en-IE" dirty="0">
                <a:solidFill>
                  <a:schemeClr val="accent1">
                    <a:lumMod val="75000"/>
                  </a:schemeClr>
                </a:solidFill>
              </a:rPr>
              <a:t>what questions we ask. </a:t>
            </a:r>
          </a:p>
          <a:p>
            <a:r>
              <a:rPr lang="en-IE" dirty="0">
                <a:solidFill>
                  <a:schemeClr val="accent1">
                    <a:lumMod val="75000"/>
                  </a:schemeClr>
                </a:solidFill>
              </a:rPr>
              <a:t>Epistemology</a:t>
            </a:r>
            <a:r>
              <a:rPr lang="en-IE" dirty="0"/>
              <a:t> - </a:t>
            </a:r>
            <a:r>
              <a:rPr lang="en-IE" i="1" dirty="0">
                <a:solidFill>
                  <a:schemeClr val="accent1">
                    <a:lumMod val="50000"/>
                  </a:schemeClr>
                </a:solidFill>
              </a:rPr>
              <a:t>the theory of knowledge, especially with regard to its methods, validity, and scope, and the distinction between justified belief and opinion. What do we place importance on in the pursuit of knowledge, the questions we ask will dictate the information we collect upon which to base decisions. </a:t>
            </a:r>
            <a:r>
              <a:rPr lang="en-IE" sz="3200" i="1" dirty="0">
                <a:solidFill>
                  <a:schemeClr val="accent1">
                    <a:lumMod val="75000"/>
                  </a:schemeClr>
                </a:solidFill>
              </a:rPr>
              <a:t>If you don’t ask the right questions, you won’t be able to find the right answers</a:t>
            </a:r>
          </a:p>
          <a:p>
            <a:r>
              <a:rPr lang="en-IE" dirty="0">
                <a:solidFill>
                  <a:schemeClr val="accent1">
                    <a:lumMod val="50000"/>
                  </a:schemeClr>
                </a:solidFill>
              </a:rPr>
              <a:t>Collecting and Analysing the Data through Collaborative Reflection </a:t>
            </a:r>
          </a:p>
          <a:p>
            <a:r>
              <a:rPr lang="en-IE" sz="3000" b="1" dirty="0">
                <a:solidFill>
                  <a:schemeClr val="accent1">
                    <a:lumMod val="50000"/>
                  </a:schemeClr>
                </a:solidFill>
              </a:rPr>
              <a:t>It is clear the Purpose of collecting Data from a Quality Assurance perspective is to be able to use the information gleaned to Improve Quality</a:t>
            </a:r>
            <a:endParaRPr lang="en-US" sz="3000" b="1" dirty="0">
              <a:solidFill>
                <a:schemeClr val="accent1">
                  <a:lumMod val="50000"/>
                </a:schemeClr>
              </a:solidFill>
            </a:endParaRPr>
          </a:p>
        </p:txBody>
      </p:sp>
    </p:spTree>
    <p:extLst>
      <p:ext uri="{BB962C8B-B14F-4D97-AF65-F5344CB8AC3E}">
        <p14:creationId xmlns:p14="http://schemas.microsoft.com/office/powerpoint/2010/main" val="765521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30309" y="579811"/>
            <a:ext cx="1853345" cy="896190"/>
          </a:xfrm>
          <a:prstGeom prst="rect">
            <a:avLst/>
          </a:prstGeom>
        </p:spPr>
      </p:pic>
      <p:sp>
        <p:nvSpPr>
          <p:cNvPr id="2" name="Title 1"/>
          <p:cNvSpPr>
            <a:spLocks noGrp="1"/>
          </p:cNvSpPr>
          <p:nvPr>
            <p:ph type="title"/>
          </p:nvPr>
        </p:nvSpPr>
        <p:spPr>
          <a:xfrm>
            <a:off x="554328" y="325250"/>
            <a:ext cx="11083344" cy="1325563"/>
          </a:xfrm>
        </p:spPr>
        <p:txBody>
          <a:bodyPr/>
          <a:lstStyle/>
          <a:p>
            <a:r>
              <a:rPr lang="en-IE" dirty="0"/>
              <a:t>                      </a:t>
            </a:r>
            <a:r>
              <a:rPr lang="en-IE" dirty="0">
                <a:solidFill>
                  <a:schemeClr val="accent1">
                    <a:lumMod val="50000"/>
                  </a:schemeClr>
                </a:solidFill>
              </a:rPr>
              <a:t>What does a Quality Programme </a:t>
            </a:r>
            <a:br>
              <a:rPr lang="en-IE" dirty="0">
                <a:solidFill>
                  <a:schemeClr val="accent1">
                    <a:lumMod val="50000"/>
                  </a:schemeClr>
                </a:solidFill>
              </a:rPr>
            </a:br>
            <a:r>
              <a:rPr lang="en-IE" dirty="0">
                <a:solidFill>
                  <a:schemeClr val="accent1">
                    <a:lumMod val="50000"/>
                  </a:schemeClr>
                </a:solidFill>
              </a:rPr>
              <a:t>                        look like?</a:t>
            </a:r>
            <a:endParaRPr lang="en-US" dirty="0">
              <a:solidFill>
                <a:schemeClr val="accent1">
                  <a:lumMod val="50000"/>
                </a:schemeClr>
              </a:solidFill>
            </a:endParaRPr>
          </a:p>
        </p:txBody>
      </p:sp>
      <p:sp>
        <p:nvSpPr>
          <p:cNvPr id="3" name="Content Placeholder 2"/>
          <p:cNvSpPr>
            <a:spLocks noGrp="1"/>
          </p:cNvSpPr>
          <p:nvPr>
            <p:ph idx="1"/>
          </p:nvPr>
        </p:nvSpPr>
        <p:spPr>
          <a:xfrm>
            <a:off x="180304" y="1650813"/>
            <a:ext cx="11861442" cy="5207187"/>
          </a:xfrm>
        </p:spPr>
        <p:txBody>
          <a:bodyPr>
            <a:noAutofit/>
          </a:bodyPr>
          <a:lstStyle/>
          <a:p>
            <a:r>
              <a:rPr lang="en-IE" sz="3200" dirty="0">
                <a:solidFill>
                  <a:schemeClr val="accent1">
                    <a:lumMod val="50000"/>
                  </a:schemeClr>
                </a:solidFill>
              </a:rPr>
              <a:t>The student embarks on a learning journey when they begin a FET programme</a:t>
            </a:r>
          </a:p>
          <a:p>
            <a:r>
              <a:rPr lang="en-IE" sz="3200" dirty="0">
                <a:solidFill>
                  <a:schemeClr val="accent1">
                    <a:lumMod val="50000"/>
                  </a:schemeClr>
                </a:solidFill>
              </a:rPr>
              <a:t>As part of this they will cover learning outcomes (syllabus). Increasing and developing knowledge (</a:t>
            </a:r>
            <a:r>
              <a:rPr lang="en-IE" sz="3200" dirty="0">
                <a:solidFill>
                  <a:schemeClr val="accent1">
                    <a:lumMod val="75000"/>
                  </a:schemeClr>
                </a:solidFill>
              </a:rPr>
              <a:t>theoretical knowledge</a:t>
            </a:r>
            <a:r>
              <a:rPr lang="en-IE" sz="3200" dirty="0">
                <a:solidFill>
                  <a:schemeClr val="accent1">
                    <a:lumMod val="50000"/>
                  </a:schemeClr>
                </a:solidFill>
              </a:rPr>
              <a:t>), competence (</a:t>
            </a:r>
            <a:r>
              <a:rPr lang="en-IE" sz="3200" dirty="0">
                <a:solidFill>
                  <a:schemeClr val="accent1">
                    <a:lumMod val="75000"/>
                  </a:schemeClr>
                </a:solidFill>
              </a:rPr>
              <a:t>technical knowledge</a:t>
            </a:r>
            <a:r>
              <a:rPr lang="en-IE" sz="3200" dirty="0">
                <a:solidFill>
                  <a:schemeClr val="accent1">
                    <a:lumMod val="50000"/>
                  </a:schemeClr>
                </a:solidFill>
              </a:rPr>
              <a:t>) and </a:t>
            </a:r>
            <a:r>
              <a:rPr lang="en-IE" sz="3200" dirty="0">
                <a:solidFill>
                  <a:schemeClr val="accent1">
                    <a:lumMod val="75000"/>
                  </a:schemeClr>
                </a:solidFill>
              </a:rPr>
              <a:t>skill</a:t>
            </a:r>
            <a:r>
              <a:rPr lang="en-IE" sz="3200" dirty="0">
                <a:solidFill>
                  <a:schemeClr val="accent1">
                    <a:lumMod val="50000"/>
                  </a:schemeClr>
                </a:solidFill>
              </a:rPr>
              <a:t> (bringing the first two to bear on actually carrying out an activity). These relate to the cognitive element of the journey. </a:t>
            </a:r>
          </a:p>
          <a:p>
            <a:r>
              <a:rPr lang="en-IE" sz="3200" dirty="0">
                <a:solidFill>
                  <a:schemeClr val="accent1">
                    <a:lumMod val="50000"/>
                  </a:schemeClr>
                </a:solidFill>
              </a:rPr>
              <a:t>The learning outcomes should be relevant to their course of study to enable progression. </a:t>
            </a:r>
          </a:p>
          <a:p>
            <a:r>
              <a:rPr lang="en-IE" sz="3200" dirty="0">
                <a:solidFill>
                  <a:schemeClr val="accent1">
                    <a:lumMod val="50000"/>
                  </a:schemeClr>
                </a:solidFill>
              </a:rPr>
              <a:t>Dual role of FET; enable student to go on to further study or employment. </a:t>
            </a:r>
            <a:endParaRPr lang="en-US" sz="3200" dirty="0">
              <a:solidFill>
                <a:schemeClr val="accent1">
                  <a:lumMod val="50000"/>
                </a:schemeClr>
              </a:solidFill>
            </a:endParaRPr>
          </a:p>
        </p:txBody>
      </p:sp>
    </p:spTree>
    <p:extLst>
      <p:ext uri="{BB962C8B-B14F-4D97-AF65-F5344CB8AC3E}">
        <p14:creationId xmlns:p14="http://schemas.microsoft.com/office/powerpoint/2010/main" val="3780075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71850" y="579811"/>
            <a:ext cx="1853345" cy="896190"/>
          </a:xfrm>
          <a:prstGeom prst="rect">
            <a:avLst/>
          </a:prstGeom>
        </p:spPr>
      </p:pic>
      <p:sp>
        <p:nvSpPr>
          <p:cNvPr id="2" name="Title 1"/>
          <p:cNvSpPr>
            <a:spLocks noGrp="1"/>
          </p:cNvSpPr>
          <p:nvPr>
            <p:ph type="title"/>
          </p:nvPr>
        </p:nvSpPr>
        <p:spPr>
          <a:xfrm>
            <a:off x="838200" y="365125"/>
            <a:ext cx="10778544" cy="1325563"/>
          </a:xfrm>
        </p:spPr>
        <p:txBody>
          <a:bodyPr/>
          <a:lstStyle/>
          <a:p>
            <a:r>
              <a:rPr lang="en-IE" dirty="0"/>
              <a:t>                    </a:t>
            </a:r>
            <a:endParaRPr lang="en-US" dirty="0"/>
          </a:p>
        </p:txBody>
      </p:sp>
      <p:sp>
        <p:nvSpPr>
          <p:cNvPr id="3" name="Content Placeholder 2"/>
          <p:cNvSpPr>
            <a:spLocks noGrp="1"/>
          </p:cNvSpPr>
          <p:nvPr>
            <p:ph idx="1"/>
          </p:nvPr>
        </p:nvSpPr>
        <p:spPr>
          <a:xfrm>
            <a:off x="206062" y="1650814"/>
            <a:ext cx="11797047" cy="5046200"/>
          </a:xfrm>
        </p:spPr>
        <p:txBody>
          <a:bodyPr>
            <a:normAutofit/>
          </a:bodyPr>
          <a:lstStyle/>
          <a:p>
            <a:r>
              <a:rPr lang="en-IE" dirty="0"/>
              <a:t>While </a:t>
            </a:r>
            <a:r>
              <a:rPr lang="en-IE" dirty="0">
                <a:solidFill>
                  <a:schemeClr val="accent1">
                    <a:lumMod val="75000"/>
                  </a:schemeClr>
                </a:solidFill>
              </a:rPr>
              <a:t>cognition</a:t>
            </a:r>
            <a:r>
              <a:rPr lang="en-IE" dirty="0"/>
              <a:t> refers ‘to the process of coming to know and understand; the process of storing, processing, and retrieving information’. Learning is not simply about cognition. </a:t>
            </a:r>
          </a:p>
          <a:p>
            <a:r>
              <a:rPr lang="en-IE" dirty="0"/>
              <a:t>Learners need to also develop </a:t>
            </a:r>
            <a:r>
              <a:rPr lang="en-IE" dirty="0">
                <a:solidFill>
                  <a:schemeClr val="accent1">
                    <a:lumMod val="75000"/>
                  </a:schemeClr>
                </a:solidFill>
              </a:rPr>
              <a:t>self-efficacy</a:t>
            </a:r>
            <a:r>
              <a:rPr lang="en-IE" dirty="0"/>
              <a:t>: Defined as the ‘</a:t>
            </a:r>
            <a:r>
              <a:rPr lang="en-IE" i="1" dirty="0"/>
              <a:t>Judgements we make about our potential to learn successfully and the belief in our own capabilities</a:t>
            </a:r>
            <a:r>
              <a:rPr lang="en-IE" dirty="0"/>
              <a:t>’, The </a:t>
            </a:r>
            <a:r>
              <a:rPr lang="en-IE" dirty="0">
                <a:solidFill>
                  <a:schemeClr val="accent1">
                    <a:lumMod val="75000"/>
                  </a:schemeClr>
                </a:solidFill>
              </a:rPr>
              <a:t>affective</a:t>
            </a:r>
            <a:r>
              <a:rPr lang="en-IE" dirty="0"/>
              <a:t> domain includes students’ “</a:t>
            </a:r>
            <a:r>
              <a:rPr lang="en-IE" i="1" dirty="0"/>
              <a:t>beliefs about themselves and their capacity to learn mathematics; their self-esteem and their perceived status as learners; their beliefs about the nature of [their] understanding; and their potential to succeed in the subject”  </a:t>
            </a:r>
          </a:p>
          <a:p>
            <a:r>
              <a:rPr lang="en-IE" dirty="0">
                <a:solidFill>
                  <a:schemeClr val="accent1">
                    <a:lumMod val="75000"/>
                  </a:schemeClr>
                </a:solidFill>
              </a:rPr>
              <a:t>Conation</a:t>
            </a:r>
            <a:r>
              <a:rPr lang="en-IE" dirty="0"/>
              <a:t> is about staying power and perseverance. Conation includes ‘</a:t>
            </a:r>
            <a:r>
              <a:rPr lang="en-IE" i="1" dirty="0"/>
              <a:t>students’ dispositions to strive to learn and the strategies they employ in support of their learning’. </a:t>
            </a:r>
            <a:r>
              <a:rPr lang="en-IE" dirty="0"/>
              <a:t>Tait–McCutcheon, S.L, (2008)</a:t>
            </a:r>
          </a:p>
          <a:p>
            <a:endParaRPr lang="en-IE" dirty="0"/>
          </a:p>
          <a:p>
            <a:endParaRPr lang="en-IE" dirty="0"/>
          </a:p>
          <a:p>
            <a:endParaRPr lang="en-US" dirty="0"/>
          </a:p>
        </p:txBody>
      </p:sp>
      <p:sp>
        <p:nvSpPr>
          <p:cNvPr id="6" name="Title 1"/>
          <p:cNvSpPr txBox="1">
            <a:spLocks/>
          </p:cNvSpPr>
          <p:nvPr/>
        </p:nvSpPr>
        <p:spPr>
          <a:xfrm>
            <a:off x="554328" y="325250"/>
            <a:ext cx="1108334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                      </a:t>
            </a:r>
            <a:r>
              <a:rPr lang="en-IE" dirty="0">
                <a:solidFill>
                  <a:schemeClr val="accent1">
                    <a:lumMod val="50000"/>
                  </a:schemeClr>
                </a:solidFill>
              </a:rPr>
              <a:t>What does a Quality Programme </a:t>
            </a:r>
            <a:br>
              <a:rPr lang="en-IE" dirty="0">
                <a:solidFill>
                  <a:schemeClr val="accent1">
                    <a:lumMod val="50000"/>
                  </a:schemeClr>
                </a:solidFill>
              </a:rPr>
            </a:br>
            <a:r>
              <a:rPr lang="en-IE" dirty="0">
                <a:solidFill>
                  <a:schemeClr val="accent1">
                    <a:lumMod val="50000"/>
                  </a:schemeClr>
                </a:solidFill>
              </a:rPr>
              <a:t>                        look like?</a:t>
            </a:r>
            <a:endParaRPr lang="en-US" dirty="0">
              <a:solidFill>
                <a:schemeClr val="accent1">
                  <a:lumMod val="50000"/>
                </a:schemeClr>
              </a:solidFill>
            </a:endParaRPr>
          </a:p>
        </p:txBody>
      </p:sp>
    </p:spTree>
    <p:extLst>
      <p:ext uri="{BB962C8B-B14F-4D97-AF65-F5344CB8AC3E}">
        <p14:creationId xmlns:p14="http://schemas.microsoft.com/office/powerpoint/2010/main" val="4141772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21217" y="515797"/>
            <a:ext cx="2170364" cy="1024217"/>
          </a:xfrm>
          <a:prstGeom prst="rect">
            <a:avLst/>
          </a:prstGeom>
        </p:spPr>
      </p:pic>
      <p:sp>
        <p:nvSpPr>
          <p:cNvPr id="2" name="Title 1"/>
          <p:cNvSpPr>
            <a:spLocks noGrp="1"/>
          </p:cNvSpPr>
          <p:nvPr>
            <p:ph type="title"/>
          </p:nvPr>
        </p:nvSpPr>
        <p:spPr>
          <a:xfrm>
            <a:off x="283335" y="365125"/>
            <a:ext cx="11070465" cy="1325563"/>
          </a:xfrm>
        </p:spPr>
        <p:txBody>
          <a:bodyPr/>
          <a:lstStyle/>
          <a:p>
            <a:r>
              <a:rPr lang="en-IE" dirty="0"/>
              <a:t>                            What does a Quality Programme</a:t>
            </a:r>
            <a:br>
              <a:rPr lang="en-IE" dirty="0"/>
            </a:br>
            <a:r>
              <a:rPr lang="en-IE" dirty="0"/>
              <a:t>                            look like?</a:t>
            </a:r>
            <a:endParaRPr lang="en-US" dirty="0"/>
          </a:p>
        </p:txBody>
      </p:sp>
      <p:sp>
        <p:nvSpPr>
          <p:cNvPr id="3" name="Content Placeholder 2"/>
          <p:cNvSpPr>
            <a:spLocks noGrp="1"/>
          </p:cNvSpPr>
          <p:nvPr>
            <p:ph idx="1"/>
          </p:nvPr>
        </p:nvSpPr>
        <p:spPr>
          <a:xfrm>
            <a:off x="283335" y="1825624"/>
            <a:ext cx="11578107" cy="5032375"/>
          </a:xfrm>
        </p:spPr>
        <p:txBody>
          <a:bodyPr>
            <a:normAutofit lnSpcReduction="10000"/>
          </a:bodyPr>
          <a:lstStyle/>
          <a:p>
            <a:r>
              <a:rPr lang="en-IE" dirty="0"/>
              <a:t>Cognition and the Affective and Conative Domains of Learning relate to the educational aspect of a programme - supporting the student to become an empowered learner.</a:t>
            </a:r>
          </a:p>
          <a:p>
            <a:r>
              <a:rPr lang="en-IE" dirty="0"/>
              <a:t>There is also a </a:t>
            </a:r>
            <a:r>
              <a:rPr lang="en-IE" i="1" dirty="0">
                <a:solidFill>
                  <a:schemeClr val="accent1">
                    <a:lumMod val="75000"/>
                  </a:schemeClr>
                </a:solidFill>
              </a:rPr>
              <a:t>socialisation</a:t>
            </a:r>
            <a:r>
              <a:rPr lang="en-IE" dirty="0"/>
              <a:t> aspect to completing a programme of education. In that student are supported to become empowered people through developing social capital — ‘</a:t>
            </a:r>
            <a:r>
              <a:rPr lang="en-IE" dirty="0">
                <a:solidFill>
                  <a:schemeClr val="accent1">
                    <a:lumMod val="75000"/>
                  </a:schemeClr>
                </a:solidFill>
              </a:rPr>
              <a:t>that is, the ability of individuals to connect with strangers and collaborate with them in civic organisations. Civic orientation creates trust and allows otherwise isolated people to participate fully in a democratic system</a:t>
            </a:r>
            <a:r>
              <a:rPr lang="en-IE" dirty="0"/>
              <a:t>’ Robert Putnam (1993)</a:t>
            </a:r>
          </a:p>
          <a:p>
            <a:r>
              <a:rPr lang="en-IE" dirty="0"/>
              <a:t>At the end of the programme the student should be more empowered as a learner but also as a person to be in a position to further release their potential through Further Education, Higher Education, Employment or possibly to Travel. </a:t>
            </a:r>
          </a:p>
          <a:p>
            <a:endParaRPr lang="en-US" dirty="0"/>
          </a:p>
        </p:txBody>
      </p:sp>
    </p:spTree>
    <p:extLst>
      <p:ext uri="{BB962C8B-B14F-4D97-AF65-F5344CB8AC3E}">
        <p14:creationId xmlns:p14="http://schemas.microsoft.com/office/powerpoint/2010/main" val="4127377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37127" y="515797"/>
            <a:ext cx="2170364" cy="1024217"/>
          </a:xfrm>
          <a:prstGeom prst="rect">
            <a:avLst/>
          </a:prstGeom>
        </p:spPr>
      </p:pic>
      <p:sp>
        <p:nvSpPr>
          <p:cNvPr id="2" name="Title 1"/>
          <p:cNvSpPr>
            <a:spLocks noGrp="1"/>
          </p:cNvSpPr>
          <p:nvPr>
            <p:ph type="title"/>
          </p:nvPr>
        </p:nvSpPr>
        <p:spPr>
          <a:xfrm>
            <a:off x="399245" y="365126"/>
            <a:ext cx="10954555" cy="1064430"/>
          </a:xfrm>
        </p:spPr>
        <p:txBody>
          <a:bodyPr/>
          <a:lstStyle/>
          <a:p>
            <a:r>
              <a:rPr lang="en-IE" dirty="0"/>
              <a:t>                      Wider Benefits of Education</a:t>
            </a:r>
            <a:endParaRPr lang="en-US" dirty="0"/>
          </a:p>
        </p:txBody>
      </p:sp>
      <p:sp>
        <p:nvSpPr>
          <p:cNvPr id="3" name="Content Placeholder 2"/>
          <p:cNvSpPr>
            <a:spLocks noGrp="1"/>
          </p:cNvSpPr>
          <p:nvPr>
            <p:ph idx="1"/>
          </p:nvPr>
        </p:nvSpPr>
        <p:spPr>
          <a:xfrm>
            <a:off x="103031" y="1540014"/>
            <a:ext cx="11848563" cy="5131241"/>
          </a:xfrm>
        </p:spPr>
        <p:txBody>
          <a:bodyPr>
            <a:normAutofit/>
          </a:bodyPr>
          <a:lstStyle/>
          <a:p>
            <a:r>
              <a:rPr lang="en-IE" dirty="0">
                <a:solidFill>
                  <a:schemeClr val="accent1">
                    <a:lumMod val="75000"/>
                  </a:schemeClr>
                </a:solidFill>
              </a:rPr>
              <a:t>Social aspect</a:t>
            </a:r>
            <a:r>
              <a:rPr lang="en-IE" dirty="0"/>
              <a:t>. Learners become more reflective and aware, develop in terms of taking responsibility, develop skills around discipline and organising themselves. Interacting with others; learning how to listen to others and exchange views in a respectful meaningful way. Developing confidence and professionalism to continue in education or enter the world of work</a:t>
            </a:r>
          </a:p>
          <a:p>
            <a:r>
              <a:rPr lang="en-IE" dirty="0">
                <a:solidFill>
                  <a:schemeClr val="accent1">
                    <a:lumMod val="75000"/>
                  </a:schemeClr>
                </a:solidFill>
              </a:rPr>
              <a:t>Wider Benefits of Education</a:t>
            </a:r>
            <a:r>
              <a:rPr lang="en-IE" dirty="0"/>
              <a:t>; </a:t>
            </a:r>
            <a:r>
              <a:rPr lang="en-IE" i="1" dirty="0">
                <a:solidFill>
                  <a:schemeClr val="accent1">
                    <a:lumMod val="75000"/>
                  </a:schemeClr>
                </a:solidFill>
              </a:rPr>
              <a:t>increased social and civic engagement </a:t>
            </a:r>
            <a:r>
              <a:rPr lang="en-IE" dirty="0"/>
              <a:t>e.g. feeling included, volunteering, greater understanding of the world around them. </a:t>
            </a:r>
            <a:r>
              <a:rPr lang="en-IE" i="1" dirty="0">
                <a:solidFill>
                  <a:schemeClr val="accent1">
                    <a:lumMod val="75000"/>
                  </a:schemeClr>
                </a:solidFill>
              </a:rPr>
              <a:t>Increased employability </a:t>
            </a:r>
            <a:r>
              <a:rPr lang="en-IE" dirty="0"/>
              <a:t>e.g. developing confidence to enter world of work. </a:t>
            </a:r>
            <a:r>
              <a:rPr lang="en-IE" i="1" dirty="0">
                <a:solidFill>
                  <a:schemeClr val="accent1">
                    <a:lumMod val="75000"/>
                  </a:schemeClr>
                </a:solidFill>
              </a:rPr>
              <a:t>Learning to learn</a:t>
            </a:r>
            <a:r>
              <a:rPr lang="en-IE" dirty="0"/>
              <a:t> e.g. raised aspirations, learning outside the classroom, engaged in class, trying new activities. </a:t>
            </a:r>
            <a:r>
              <a:rPr lang="en-IE" i="1" dirty="0">
                <a:solidFill>
                  <a:schemeClr val="accent1">
                    <a:lumMod val="75000"/>
                  </a:schemeClr>
                </a:solidFill>
              </a:rPr>
              <a:t>Personal, Family and Friends </a:t>
            </a:r>
            <a:r>
              <a:rPr lang="en-IE" dirty="0"/>
              <a:t>e.g. family learning benefits, better relationships with family/friends, improved budgeting. </a:t>
            </a:r>
            <a:r>
              <a:rPr lang="en-IE" i="1" dirty="0">
                <a:solidFill>
                  <a:schemeClr val="accent1">
                    <a:lumMod val="75000"/>
                  </a:schemeClr>
                </a:solidFill>
              </a:rPr>
              <a:t>Health and Wellbeing </a:t>
            </a:r>
            <a:r>
              <a:rPr lang="en-IE" dirty="0"/>
              <a:t>e.g. mental health, confidence, physical health/diet. </a:t>
            </a:r>
          </a:p>
        </p:txBody>
      </p:sp>
    </p:spTree>
    <p:extLst>
      <p:ext uri="{BB962C8B-B14F-4D97-AF65-F5344CB8AC3E}">
        <p14:creationId xmlns:p14="http://schemas.microsoft.com/office/powerpoint/2010/main" val="2892401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64437"/>
          </a:xfrm>
        </p:spPr>
        <p:txBody>
          <a:bodyPr/>
          <a:lstStyle/>
          <a:p>
            <a:r>
              <a:rPr lang="en-IE" dirty="0"/>
              <a:t>                                 </a:t>
            </a:r>
            <a:r>
              <a:rPr lang="en-IE" sz="6000" dirty="0">
                <a:solidFill>
                  <a:schemeClr val="accent1">
                    <a:lumMod val="50000"/>
                  </a:schemeClr>
                </a:solidFill>
              </a:rPr>
              <a:t>Who are we?</a:t>
            </a:r>
            <a:endParaRPr lang="en-US" sz="6000" dirty="0">
              <a:solidFill>
                <a:schemeClr val="accent1">
                  <a:lumMod val="50000"/>
                </a:schemeClr>
              </a:solidFill>
            </a:endParaRPr>
          </a:p>
        </p:txBody>
      </p:sp>
      <p:sp>
        <p:nvSpPr>
          <p:cNvPr id="3" name="Content Placeholder 2"/>
          <p:cNvSpPr>
            <a:spLocks noGrp="1"/>
          </p:cNvSpPr>
          <p:nvPr>
            <p:ph idx="1"/>
          </p:nvPr>
        </p:nvSpPr>
        <p:spPr>
          <a:xfrm>
            <a:off x="283335" y="1610124"/>
            <a:ext cx="11732654" cy="5099769"/>
          </a:xfrm>
        </p:spPr>
        <p:txBody>
          <a:bodyPr>
            <a:noAutofit/>
          </a:bodyPr>
          <a:lstStyle/>
          <a:p>
            <a:pPr marL="0" indent="0">
              <a:buNone/>
            </a:pPr>
            <a:r>
              <a:rPr lang="en-IE" sz="3600" dirty="0">
                <a:solidFill>
                  <a:schemeClr val="accent1">
                    <a:lumMod val="50000"/>
                  </a:schemeClr>
                </a:solidFill>
              </a:rPr>
              <a:t>City of Dublin Education and Training Board (CDETB) has:</a:t>
            </a:r>
          </a:p>
          <a:p>
            <a:pPr marL="0" indent="0">
              <a:buNone/>
            </a:pPr>
            <a:r>
              <a:rPr lang="en-IE" sz="3200" b="1" dirty="0">
                <a:solidFill>
                  <a:schemeClr val="accent1">
                    <a:lumMod val="75000"/>
                  </a:schemeClr>
                </a:solidFill>
              </a:rPr>
              <a:t>23</a:t>
            </a:r>
            <a:r>
              <a:rPr lang="en-IE" sz="3200" dirty="0">
                <a:solidFill>
                  <a:schemeClr val="accent1">
                    <a:lumMod val="75000"/>
                  </a:schemeClr>
                </a:solidFill>
              </a:rPr>
              <a:t> </a:t>
            </a:r>
            <a:r>
              <a:rPr lang="en-IE" sz="3200" dirty="0">
                <a:solidFill>
                  <a:schemeClr val="accent1">
                    <a:lumMod val="50000"/>
                  </a:schemeClr>
                </a:solidFill>
              </a:rPr>
              <a:t>Schools and Colleges</a:t>
            </a:r>
            <a:r>
              <a:rPr lang="en-IE" sz="3200" dirty="0">
                <a:solidFill>
                  <a:schemeClr val="accent1">
                    <a:lumMod val="75000"/>
                  </a:schemeClr>
                </a:solidFill>
              </a:rPr>
              <a:t>, </a:t>
            </a:r>
            <a:r>
              <a:rPr lang="en-IE" sz="3200" b="1" dirty="0">
                <a:solidFill>
                  <a:schemeClr val="accent1">
                    <a:lumMod val="75000"/>
                  </a:schemeClr>
                </a:solidFill>
              </a:rPr>
              <a:t>2</a:t>
            </a:r>
            <a:r>
              <a:rPr lang="en-IE" sz="3200" dirty="0">
                <a:solidFill>
                  <a:schemeClr val="accent1">
                    <a:lumMod val="75000"/>
                  </a:schemeClr>
                </a:solidFill>
              </a:rPr>
              <a:t> </a:t>
            </a:r>
            <a:r>
              <a:rPr lang="en-IE" sz="3200" dirty="0">
                <a:solidFill>
                  <a:schemeClr val="accent1">
                    <a:lumMod val="50000"/>
                  </a:schemeClr>
                </a:solidFill>
              </a:rPr>
              <a:t>Training Centres, </a:t>
            </a:r>
          </a:p>
          <a:p>
            <a:pPr marL="0" indent="0">
              <a:buNone/>
            </a:pPr>
            <a:r>
              <a:rPr lang="en-IE" sz="3200" b="1" dirty="0">
                <a:solidFill>
                  <a:schemeClr val="accent1">
                    <a:lumMod val="75000"/>
                  </a:schemeClr>
                </a:solidFill>
              </a:rPr>
              <a:t>10</a:t>
            </a:r>
            <a:r>
              <a:rPr lang="en-IE" sz="3200" dirty="0">
                <a:solidFill>
                  <a:schemeClr val="accent1">
                    <a:lumMod val="75000"/>
                  </a:schemeClr>
                </a:solidFill>
              </a:rPr>
              <a:t> </a:t>
            </a:r>
            <a:r>
              <a:rPr lang="en-IE" sz="3200" dirty="0" err="1">
                <a:solidFill>
                  <a:schemeClr val="accent1">
                    <a:lumMod val="50000"/>
                  </a:schemeClr>
                </a:solidFill>
              </a:rPr>
              <a:t>Youthreach</a:t>
            </a:r>
            <a:r>
              <a:rPr lang="en-IE" sz="3200" dirty="0">
                <a:solidFill>
                  <a:schemeClr val="accent1">
                    <a:lumMod val="50000"/>
                  </a:schemeClr>
                </a:solidFill>
              </a:rPr>
              <a:t> Centres,</a:t>
            </a:r>
            <a:r>
              <a:rPr lang="en-IE" sz="3200" b="1" dirty="0">
                <a:solidFill>
                  <a:schemeClr val="accent1">
                    <a:lumMod val="50000"/>
                  </a:schemeClr>
                </a:solidFill>
              </a:rPr>
              <a:t> </a:t>
            </a:r>
            <a:r>
              <a:rPr lang="en-IE" sz="3200" b="1" dirty="0">
                <a:solidFill>
                  <a:schemeClr val="accent1">
                    <a:lumMod val="75000"/>
                  </a:schemeClr>
                </a:solidFill>
              </a:rPr>
              <a:t>14</a:t>
            </a:r>
            <a:r>
              <a:rPr lang="en-IE" sz="3200" dirty="0">
                <a:solidFill>
                  <a:schemeClr val="accent1">
                    <a:lumMod val="75000"/>
                  </a:schemeClr>
                </a:solidFill>
              </a:rPr>
              <a:t> </a:t>
            </a:r>
            <a:r>
              <a:rPr lang="en-IE" sz="3200" dirty="0">
                <a:solidFill>
                  <a:schemeClr val="accent1">
                    <a:lumMod val="50000"/>
                  </a:schemeClr>
                </a:solidFill>
              </a:rPr>
              <a:t>Community Training Centres</a:t>
            </a:r>
            <a:r>
              <a:rPr lang="en-IE" sz="3200" dirty="0">
                <a:solidFill>
                  <a:schemeClr val="accent1">
                    <a:lumMod val="75000"/>
                  </a:schemeClr>
                </a:solidFill>
              </a:rPr>
              <a:t>, </a:t>
            </a:r>
            <a:r>
              <a:rPr lang="en-IE" sz="3200" b="1" dirty="0">
                <a:solidFill>
                  <a:schemeClr val="accent1">
                    <a:lumMod val="75000"/>
                  </a:schemeClr>
                </a:solidFill>
              </a:rPr>
              <a:t>17</a:t>
            </a:r>
            <a:r>
              <a:rPr lang="en-IE" sz="3200" dirty="0">
                <a:solidFill>
                  <a:schemeClr val="accent1">
                    <a:lumMod val="75000"/>
                  </a:schemeClr>
                </a:solidFill>
              </a:rPr>
              <a:t> </a:t>
            </a:r>
            <a:r>
              <a:rPr lang="en-IE" sz="3200" dirty="0">
                <a:solidFill>
                  <a:schemeClr val="accent1">
                    <a:lumMod val="50000"/>
                  </a:schemeClr>
                </a:solidFill>
              </a:rPr>
              <a:t>Local Training Initiatives</a:t>
            </a:r>
            <a:endParaRPr lang="en-IE" sz="3200" dirty="0">
              <a:solidFill>
                <a:schemeClr val="accent1">
                  <a:lumMod val="75000"/>
                </a:schemeClr>
              </a:solidFill>
            </a:endParaRPr>
          </a:p>
          <a:p>
            <a:pPr marL="0" indent="0">
              <a:buNone/>
            </a:pPr>
            <a:r>
              <a:rPr lang="en-IE" sz="3200" dirty="0">
                <a:solidFill>
                  <a:schemeClr val="accent1">
                    <a:lumMod val="50000"/>
                  </a:schemeClr>
                </a:solidFill>
              </a:rPr>
              <a:t>an Adult Education Service operating in </a:t>
            </a:r>
            <a:r>
              <a:rPr lang="en-IE" sz="3200" b="1" dirty="0">
                <a:solidFill>
                  <a:schemeClr val="accent1">
                    <a:lumMod val="75000"/>
                  </a:schemeClr>
                </a:solidFill>
              </a:rPr>
              <a:t>5</a:t>
            </a:r>
            <a:r>
              <a:rPr lang="en-IE" sz="3200" dirty="0">
                <a:solidFill>
                  <a:schemeClr val="accent1">
                    <a:lumMod val="75000"/>
                  </a:schemeClr>
                </a:solidFill>
              </a:rPr>
              <a:t> </a:t>
            </a:r>
            <a:r>
              <a:rPr lang="en-IE" sz="3200" dirty="0">
                <a:solidFill>
                  <a:schemeClr val="accent1">
                    <a:lumMod val="50000"/>
                  </a:schemeClr>
                </a:solidFill>
              </a:rPr>
              <a:t>separate areas across the city through a network of centres.</a:t>
            </a:r>
            <a:r>
              <a:rPr lang="en-IE" sz="3200" dirty="0">
                <a:solidFill>
                  <a:schemeClr val="accent1">
                    <a:lumMod val="75000"/>
                  </a:schemeClr>
                </a:solidFill>
              </a:rPr>
              <a:t> </a:t>
            </a:r>
            <a:r>
              <a:rPr lang="en-IE" sz="3200" b="1" dirty="0">
                <a:solidFill>
                  <a:schemeClr val="accent1">
                    <a:lumMod val="75000"/>
                  </a:schemeClr>
                </a:solidFill>
              </a:rPr>
              <a:t>7</a:t>
            </a:r>
            <a:r>
              <a:rPr lang="en-IE" sz="3200" dirty="0">
                <a:solidFill>
                  <a:schemeClr val="accent1">
                    <a:lumMod val="75000"/>
                  </a:schemeClr>
                </a:solidFill>
              </a:rPr>
              <a:t> </a:t>
            </a:r>
            <a:r>
              <a:rPr lang="en-IE" sz="3200" dirty="0">
                <a:solidFill>
                  <a:schemeClr val="accent1">
                    <a:lumMod val="50000"/>
                  </a:schemeClr>
                </a:solidFill>
              </a:rPr>
              <a:t>Education Units in Irish Prisons, </a:t>
            </a:r>
          </a:p>
          <a:p>
            <a:pPr marL="0" indent="0">
              <a:buNone/>
            </a:pPr>
            <a:r>
              <a:rPr lang="en-IE" sz="3200" dirty="0">
                <a:solidFill>
                  <a:schemeClr val="accent1">
                    <a:lumMod val="50000"/>
                  </a:schemeClr>
                </a:solidFill>
              </a:rPr>
              <a:t>CDETB also funds the </a:t>
            </a:r>
            <a:r>
              <a:rPr lang="en-IE" sz="3200" b="1" dirty="0">
                <a:solidFill>
                  <a:schemeClr val="accent1">
                    <a:lumMod val="75000"/>
                  </a:schemeClr>
                </a:solidFill>
              </a:rPr>
              <a:t>youth services in Dublin Cit</a:t>
            </a:r>
            <a:r>
              <a:rPr lang="en-IE" sz="3200" dirty="0">
                <a:solidFill>
                  <a:schemeClr val="accent1">
                    <a:lumMod val="75000"/>
                  </a:schemeClr>
                </a:solidFill>
              </a:rPr>
              <a:t>y </a:t>
            </a:r>
            <a:r>
              <a:rPr lang="en-IE" sz="3200" dirty="0">
                <a:solidFill>
                  <a:schemeClr val="accent1">
                    <a:lumMod val="50000"/>
                  </a:schemeClr>
                </a:solidFill>
              </a:rPr>
              <a:t>through the City of Dublin Youth Services Board (CDYSB)</a:t>
            </a:r>
          </a:p>
          <a:p>
            <a:pPr marL="0" indent="0">
              <a:buNone/>
            </a:pPr>
            <a:r>
              <a:rPr lang="en-IE" sz="3200" dirty="0">
                <a:solidFill>
                  <a:schemeClr val="accent1">
                    <a:lumMod val="75000"/>
                  </a:schemeClr>
                </a:solidFill>
              </a:rPr>
              <a:t>This provision is delivered by over </a:t>
            </a:r>
            <a:r>
              <a:rPr lang="en-IE" sz="3200" b="1" dirty="0">
                <a:solidFill>
                  <a:schemeClr val="accent1">
                    <a:lumMod val="75000"/>
                  </a:schemeClr>
                </a:solidFill>
              </a:rPr>
              <a:t>3,000</a:t>
            </a:r>
            <a:r>
              <a:rPr lang="en-IE" sz="3200" dirty="0">
                <a:solidFill>
                  <a:schemeClr val="accent1">
                    <a:lumMod val="75000"/>
                  </a:schemeClr>
                </a:solidFill>
              </a:rPr>
              <a:t> </a:t>
            </a:r>
            <a:r>
              <a:rPr lang="en-IE" sz="3200" dirty="0">
                <a:solidFill>
                  <a:schemeClr val="accent1">
                    <a:lumMod val="50000"/>
                  </a:schemeClr>
                </a:solidFill>
              </a:rPr>
              <a:t>staff to over </a:t>
            </a:r>
            <a:r>
              <a:rPr lang="en-IE" sz="3200" b="1" dirty="0">
                <a:solidFill>
                  <a:schemeClr val="accent1">
                    <a:lumMod val="75000"/>
                  </a:schemeClr>
                </a:solidFill>
              </a:rPr>
              <a:t>30,000 </a:t>
            </a:r>
            <a:r>
              <a:rPr lang="en-IE" sz="3200" b="1" dirty="0">
                <a:solidFill>
                  <a:schemeClr val="accent1">
                    <a:lumMod val="50000"/>
                  </a:schemeClr>
                </a:solidFill>
              </a:rPr>
              <a:t>learners</a:t>
            </a:r>
            <a:r>
              <a:rPr lang="en-IE" sz="3200" dirty="0">
                <a:solidFill>
                  <a:schemeClr val="accent1">
                    <a:lumMod val="50000"/>
                  </a:schemeClr>
                </a:solidFill>
              </a:rPr>
              <a:t> </a:t>
            </a:r>
            <a:endParaRPr lang="en-US" sz="3200" dirty="0">
              <a:solidFill>
                <a:schemeClr val="accent1">
                  <a:lumMod val="50000"/>
                </a:schemeClr>
              </a:solidFill>
            </a:endParaRPr>
          </a:p>
        </p:txBody>
      </p:sp>
      <p:pic>
        <p:nvPicPr>
          <p:cNvPr id="5" name="Picture 4"/>
          <p:cNvPicPr>
            <a:picLocks noChangeAspect="1"/>
          </p:cNvPicPr>
          <p:nvPr/>
        </p:nvPicPr>
        <p:blipFill>
          <a:blip r:embed="rId2"/>
          <a:stretch>
            <a:fillRect/>
          </a:stretch>
        </p:blipFill>
        <p:spPr>
          <a:xfrm>
            <a:off x="1485969" y="633372"/>
            <a:ext cx="1853345" cy="896190"/>
          </a:xfrm>
          <a:prstGeom prst="rect">
            <a:avLst/>
          </a:prstGeom>
        </p:spPr>
      </p:pic>
    </p:spTree>
    <p:extLst>
      <p:ext uri="{BB962C8B-B14F-4D97-AF65-F5344CB8AC3E}">
        <p14:creationId xmlns:p14="http://schemas.microsoft.com/office/powerpoint/2010/main" val="2436406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3183"/>
            <a:ext cx="10515600" cy="1532586"/>
          </a:xfrm>
        </p:spPr>
        <p:txBody>
          <a:bodyPr/>
          <a:lstStyle/>
          <a:p>
            <a:r>
              <a:rPr lang="en-IE" dirty="0"/>
              <a:t>                           How do we Deliver Quality</a:t>
            </a:r>
            <a:br>
              <a:rPr lang="en-IE" dirty="0"/>
            </a:br>
            <a:r>
              <a:rPr lang="en-IE" dirty="0"/>
              <a:t>                           Programmes?</a:t>
            </a:r>
            <a:endParaRPr lang="en-US" dirty="0"/>
          </a:p>
        </p:txBody>
      </p:sp>
      <p:sp>
        <p:nvSpPr>
          <p:cNvPr id="3" name="Content Placeholder 2"/>
          <p:cNvSpPr>
            <a:spLocks noGrp="1"/>
          </p:cNvSpPr>
          <p:nvPr>
            <p:ph idx="1"/>
          </p:nvPr>
        </p:nvSpPr>
        <p:spPr>
          <a:xfrm>
            <a:off x="103031" y="1532586"/>
            <a:ext cx="11964473" cy="5422006"/>
          </a:xfrm>
        </p:spPr>
        <p:txBody>
          <a:bodyPr>
            <a:normAutofit/>
          </a:bodyPr>
          <a:lstStyle/>
          <a:p>
            <a:r>
              <a:rPr lang="en-IE" dirty="0"/>
              <a:t>Commitment to deliver a quality service – </a:t>
            </a:r>
            <a:r>
              <a:rPr lang="en-IE" dirty="0">
                <a:solidFill>
                  <a:schemeClr val="accent1">
                    <a:lumMod val="75000"/>
                  </a:schemeClr>
                </a:solidFill>
              </a:rPr>
              <a:t>The activity is the engagement in delivery of the service </a:t>
            </a:r>
            <a:r>
              <a:rPr lang="en-IE" dirty="0"/>
              <a:t>. The quality of the syllabus and curriculum should be relevant to the desired outcomes of the programme. For industry focused courses this should not have an overly limited scope. Learners should have developed a strong knowledge to underpin practice and have developed transferrable skills. Jobs can vanish or evolve. </a:t>
            </a:r>
          </a:p>
          <a:p>
            <a:r>
              <a:rPr lang="en-IE" dirty="0"/>
              <a:t>Teachers and the programme manager will impact on this greatly in terms of their own learning (qualifications can be an indicator), their experience, their attitude, ability to manage a group of leaners. Resources; quality resource materials, support from management and colleagues, infrastructure including technological, CPD; all have a bearing on this. </a:t>
            </a:r>
          </a:p>
          <a:p>
            <a:endParaRPr lang="en-IE" dirty="0"/>
          </a:p>
        </p:txBody>
      </p:sp>
      <p:pic>
        <p:nvPicPr>
          <p:cNvPr id="4" name="Picture 3"/>
          <p:cNvPicPr>
            <a:picLocks noChangeAspect="1"/>
          </p:cNvPicPr>
          <p:nvPr/>
        </p:nvPicPr>
        <p:blipFill>
          <a:blip r:embed="rId2"/>
          <a:stretch>
            <a:fillRect/>
          </a:stretch>
        </p:blipFill>
        <p:spPr>
          <a:xfrm>
            <a:off x="1031246" y="447367"/>
            <a:ext cx="2170364" cy="1024217"/>
          </a:xfrm>
          <a:prstGeom prst="rect">
            <a:avLst/>
          </a:prstGeom>
        </p:spPr>
      </p:pic>
    </p:spTree>
    <p:extLst>
      <p:ext uri="{BB962C8B-B14F-4D97-AF65-F5344CB8AC3E}">
        <p14:creationId xmlns:p14="http://schemas.microsoft.com/office/powerpoint/2010/main" val="473838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04552" y="515797"/>
            <a:ext cx="2170364" cy="1024217"/>
          </a:xfrm>
          <a:prstGeom prst="rect">
            <a:avLst/>
          </a:prstGeom>
        </p:spPr>
      </p:pic>
      <p:sp>
        <p:nvSpPr>
          <p:cNvPr id="2" name="Title 1"/>
          <p:cNvSpPr>
            <a:spLocks noGrp="1"/>
          </p:cNvSpPr>
          <p:nvPr>
            <p:ph type="title"/>
          </p:nvPr>
        </p:nvSpPr>
        <p:spPr>
          <a:xfrm>
            <a:off x="425003" y="365125"/>
            <a:ext cx="10928797" cy="1325563"/>
          </a:xfrm>
        </p:spPr>
        <p:txBody>
          <a:bodyPr/>
          <a:lstStyle/>
          <a:p>
            <a:r>
              <a:rPr lang="en-IE" dirty="0"/>
              <a:t>                            How do we Deliver Quality</a:t>
            </a:r>
            <a:br>
              <a:rPr lang="en-IE" dirty="0"/>
            </a:br>
            <a:r>
              <a:rPr lang="en-IE" dirty="0"/>
              <a:t>                            Programmes?</a:t>
            </a:r>
            <a:endParaRPr lang="en-US" dirty="0"/>
          </a:p>
        </p:txBody>
      </p:sp>
      <p:sp>
        <p:nvSpPr>
          <p:cNvPr id="3" name="Content Placeholder 2"/>
          <p:cNvSpPr>
            <a:spLocks noGrp="1"/>
          </p:cNvSpPr>
          <p:nvPr>
            <p:ph idx="1"/>
          </p:nvPr>
        </p:nvSpPr>
        <p:spPr>
          <a:xfrm>
            <a:off x="296213" y="1825625"/>
            <a:ext cx="11346287" cy="4742600"/>
          </a:xfrm>
        </p:spPr>
        <p:txBody>
          <a:bodyPr>
            <a:normAutofit fontScale="92500" lnSpcReduction="10000"/>
          </a:bodyPr>
          <a:lstStyle/>
          <a:p>
            <a:r>
              <a:rPr lang="en-IE" dirty="0"/>
              <a:t>Commitment to ensure delivery of a quality service – </a:t>
            </a:r>
            <a:r>
              <a:rPr lang="en-IE" dirty="0">
                <a:solidFill>
                  <a:schemeClr val="accent1">
                    <a:lumMod val="75000"/>
                  </a:schemeClr>
                </a:solidFill>
              </a:rPr>
              <a:t>The activity here is Inquiry and Reflection</a:t>
            </a:r>
            <a:r>
              <a:rPr lang="en-IE" dirty="0"/>
              <a:t>; asking questions about your delivery – how do I know I delivered a good quality service? In terms of </a:t>
            </a:r>
            <a:r>
              <a:rPr lang="en-IE" i="1" dirty="0">
                <a:solidFill>
                  <a:schemeClr val="accent1">
                    <a:lumMod val="75000"/>
                  </a:schemeClr>
                </a:solidFill>
              </a:rPr>
              <a:t>what is delivered and how</a:t>
            </a:r>
            <a:r>
              <a:rPr lang="en-IE" dirty="0"/>
              <a:t>. This involves being a reflective practitioner, it involve research of some kind; collecting primary data or from secondary sources. This may confirm good quality or highlight areas which needs to be improved. </a:t>
            </a:r>
          </a:p>
          <a:p>
            <a:r>
              <a:rPr lang="en-IE" dirty="0"/>
              <a:t>You should then be directed to inquiring and reflecting on how it might be improved. There might be a very quick and obvious answer or you might have to spend some time working it out; </a:t>
            </a:r>
            <a:r>
              <a:rPr lang="en-IE" dirty="0" err="1"/>
              <a:t>consultling</a:t>
            </a:r>
            <a:r>
              <a:rPr lang="en-IE" dirty="0"/>
              <a:t> others; the learners, other practitioners, industry, sources of expert information on the topic. The culture and quality of relationships in the college has a bearing, the quality of resource material, the quality of CDP. </a:t>
            </a:r>
          </a:p>
          <a:p>
            <a:r>
              <a:rPr lang="en-IE" dirty="0"/>
              <a:t>Importance of Shared Vulnerability in Peer learning, Philippa </a:t>
            </a:r>
            <a:r>
              <a:rPr lang="en-IE" dirty="0" err="1"/>
              <a:t>Cordingley</a:t>
            </a:r>
            <a:r>
              <a:rPr lang="en-IE" dirty="0"/>
              <a:t>, CUREE</a:t>
            </a:r>
          </a:p>
          <a:p>
            <a:endParaRPr lang="en-US" dirty="0"/>
          </a:p>
        </p:txBody>
      </p:sp>
    </p:spTree>
    <p:extLst>
      <p:ext uri="{BB962C8B-B14F-4D97-AF65-F5344CB8AC3E}">
        <p14:creationId xmlns:p14="http://schemas.microsoft.com/office/powerpoint/2010/main" val="3739982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24248" y="705108"/>
            <a:ext cx="2170364" cy="1024217"/>
          </a:xfrm>
          <a:prstGeom prst="rect">
            <a:avLst/>
          </a:prstGeom>
        </p:spPr>
      </p:pic>
      <p:sp>
        <p:nvSpPr>
          <p:cNvPr id="2" name="Title 1"/>
          <p:cNvSpPr>
            <a:spLocks noGrp="1"/>
          </p:cNvSpPr>
          <p:nvPr>
            <p:ph type="title"/>
          </p:nvPr>
        </p:nvSpPr>
        <p:spPr>
          <a:xfrm>
            <a:off x="387440" y="403762"/>
            <a:ext cx="10515600" cy="1325563"/>
          </a:xfrm>
        </p:spPr>
        <p:txBody>
          <a:bodyPr/>
          <a:lstStyle/>
          <a:p>
            <a:r>
              <a:rPr lang="en-IE" dirty="0"/>
              <a:t>                        How do we Deliver Quality</a:t>
            </a:r>
            <a:br>
              <a:rPr lang="en-IE" dirty="0"/>
            </a:br>
            <a:r>
              <a:rPr lang="en-IE" dirty="0"/>
              <a:t>                                 Programmes?</a:t>
            </a:r>
            <a:endParaRPr lang="en-US" dirty="0"/>
          </a:p>
        </p:txBody>
      </p:sp>
      <p:sp>
        <p:nvSpPr>
          <p:cNvPr id="3" name="Content Placeholder 2"/>
          <p:cNvSpPr>
            <a:spLocks noGrp="1"/>
          </p:cNvSpPr>
          <p:nvPr>
            <p:ph idx="1"/>
          </p:nvPr>
        </p:nvSpPr>
        <p:spPr>
          <a:xfrm>
            <a:off x="231820" y="1825624"/>
            <a:ext cx="11745531" cy="5032375"/>
          </a:xfrm>
        </p:spPr>
        <p:txBody>
          <a:bodyPr>
            <a:noAutofit/>
          </a:bodyPr>
          <a:lstStyle/>
          <a:p>
            <a:r>
              <a:rPr lang="en-IE" dirty="0"/>
              <a:t>Commitment to ensure quality assurance is adhered to – </a:t>
            </a:r>
            <a:r>
              <a:rPr lang="en-IE" dirty="0">
                <a:solidFill>
                  <a:schemeClr val="accent1">
                    <a:lumMod val="75000"/>
                  </a:schemeClr>
                </a:solidFill>
              </a:rPr>
              <a:t>The activity of documenting the two activities above in particular the second activity</a:t>
            </a:r>
            <a:r>
              <a:rPr lang="en-IE" dirty="0"/>
              <a:t>. This is about being able to give an assurance that there is a quality service being delivered. To be in a position to give assurance there should be </a:t>
            </a:r>
            <a:r>
              <a:rPr lang="en-IE" dirty="0">
                <a:solidFill>
                  <a:schemeClr val="accent1">
                    <a:lumMod val="75000"/>
                  </a:schemeClr>
                </a:solidFill>
              </a:rPr>
              <a:t>evidence.</a:t>
            </a:r>
          </a:p>
          <a:p>
            <a:r>
              <a:rPr lang="en-IE" dirty="0"/>
              <a:t>This can be a teacher being able to assure that they are delivering a quality service. That the programme manager can assure that a quality service is being delivered for the programme. The centre/provider can assure awarding bodies certifying such programmes that a quality service is being delivered meeting the necessary standards.</a:t>
            </a:r>
          </a:p>
          <a:p>
            <a:r>
              <a:rPr lang="en-IE" dirty="0"/>
              <a:t>Quality Assurance promotes trust and confidence in the system</a:t>
            </a:r>
            <a:endParaRPr lang="en-US" dirty="0"/>
          </a:p>
        </p:txBody>
      </p:sp>
    </p:spTree>
    <p:extLst>
      <p:ext uri="{BB962C8B-B14F-4D97-AF65-F5344CB8AC3E}">
        <p14:creationId xmlns:p14="http://schemas.microsoft.com/office/powerpoint/2010/main" val="2009880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165" y="365125"/>
            <a:ext cx="11538397" cy="909883"/>
          </a:xfrm>
        </p:spPr>
        <p:txBody>
          <a:bodyPr/>
          <a:lstStyle/>
          <a:p>
            <a:r>
              <a:rPr lang="en-IE" dirty="0"/>
              <a:t>                           </a:t>
            </a:r>
            <a:r>
              <a:rPr lang="en-IE" dirty="0">
                <a:solidFill>
                  <a:schemeClr val="accent1">
                    <a:lumMod val="50000"/>
                  </a:schemeClr>
                </a:solidFill>
              </a:rPr>
              <a:t>Challenges of QA; Data Collection</a:t>
            </a:r>
            <a:endParaRPr lang="en-US" dirty="0">
              <a:solidFill>
                <a:schemeClr val="accent1">
                  <a:lumMod val="50000"/>
                </a:schemeClr>
              </a:solidFill>
            </a:endParaRPr>
          </a:p>
        </p:txBody>
      </p:sp>
      <p:sp>
        <p:nvSpPr>
          <p:cNvPr id="3" name="Content Placeholder 2"/>
          <p:cNvSpPr>
            <a:spLocks noGrp="1"/>
          </p:cNvSpPr>
          <p:nvPr>
            <p:ph idx="1"/>
          </p:nvPr>
        </p:nvSpPr>
        <p:spPr>
          <a:xfrm>
            <a:off x="180303" y="1275008"/>
            <a:ext cx="11835686" cy="5769735"/>
          </a:xfrm>
        </p:spPr>
        <p:txBody>
          <a:bodyPr>
            <a:normAutofit fontScale="55000" lnSpcReduction="20000"/>
          </a:bodyPr>
          <a:lstStyle/>
          <a:p>
            <a:r>
              <a:rPr lang="en-IE" sz="4400" dirty="0">
                <a:solidFill>
                  <a:schemeClr val="tx2">
                    <a:lumMod val="50000"/>
                  </a:schemeClr>
                </a:solidFill>
              </a:rPr>
              <a:t>Embedding meaningful QA systems in to the way we work which reflect the true quality in the system and allow us to extract meaningful feedback to improve our services?</a:t>
            </a:r>
          </a:p>
          <a:p>
            <a:r>
              <a:rPr lang="en-IE" sz="4400" dirty="0">
                <a:solidFill>
                  <a:schemeClr val="tx2">
                    <a:lumMod val="50000"/>
                  </a:schemeClr>
                </a:solidFill>
              </a:rPr>
              <a:t>Building review, evaluation and documenting into the way we work to ensure improvements are identified and achieved?</a:t>
            </a:r>
          </a:p>
          <a:p>
            <a:r>
              <a:rPr lang="en-IE" sz="4400" dirty="0">
                <a:solidFill>
                  <a:schemeClr val="tx2">
                    <a:lumMod val="50000"/>
                  </a:schemeClr>
                </a:solidFill>
              </a:rPr>
              <a:t>Can we capture evidence of all of the quality in a system in documentation?</a:t>
            </a:r>
          </a:p>
          <a:p>
            <a:r>
              <a:rPr lang="en-IE" sz="4400" dirty="0">
                <a:solidFill>
                  <a:schemeClr val="tx2">
                    <a:lumMod val="50000"/>
                  </a:schemeClr>
                </a:solidFill>
              </a:rPr>
              <a:t>The ‘Ratcheting Affect’  - relentless focus on improvement </a:t>
            </a:r>
          </a:p>
          <a:p>
            <a:r>
              <a:rPr lang="en-IE" sz="4400" dirty="0">
                <a:solidFill>
                  <a:schemeClr val="tx2">
                    <a:lumMod val="50000"/>
                  </a:schemeClr>
                </a:solidFill>
              </a:rPr>
              <a:t>Role of Trust in Quality Assurance: do you have to assure everything? Is anything taken on trust. ‘You are the expert we trust that you are making good to the commitments you have made to the most important person: the learner’. </a:t>
            </a:r>
          </a:p>
          <a:p>
            <a:r>
              <a:rPr lang="en-IE" sz="4400" dirty="0">
                <a:solidFill>
                  <a:schemeClr val="tx2">
                    <a:lumMod val="50000"/>
                  </a:schemeClr>
                </a:solidFill>
              </a:rPr>
              <a:t>Documenting at the cost of the first two activities</a:t>
            </a:r>
          </a:p>
          <a:p>
            <a:r>
              <a:rPr lang="en-IE" sz="4400" dirty="0">
                <a:solidFill>
                  <a:schemeClr val="tx2">
                    <a:lumMod val="50000"/>
                  </a:schemeClr>
                </a:solidFill>
              </a:rPr>
              <a:t>The paper trail might look great but the quality of teaching, learning and meaningful reflective practice may have suffered.</a:t>
            </a:r>
          </a:p>
          <a:p>
            <a:r>
              <a:rPr lang="en-IE" sz="5100" i="1" dirty="0">
                <a:solidFill>
                  <a:schemeClr val="accent1">
                    <a:lumMod val="50000"/>
                  </a:schemeClr>
                </a:solidFill>
              </a:rPr>
              <a:t>Spending time on data collection as part of QA must be worthwhile and meaningful Therefore we would have to judge the success of the inquiry on whether it enables us to establish quality exists, protect it and be able to identify area for improvement where necessary. </a:t>
            </a:r>
          </a:p>
          <a:p>
            <a:endParaRPr lang="en-IE" dirty="0"/>
          </a:p>
          <a:p>
            <a:endParaRPr lang="en-US" dirty="0"/>
          </a:p>
        </p:txBody>
      </p:sp>
      <p:pic>
        <p:nvPicPr>
          <p:cNvPr id="4" name="Picture 3"/>
          <p:cNvPicPr>
            <a:picLocks noChangeAspect="1"/>
          </p:cNvPicPr>
          <p:nvPr/>
        </p:nvPicPr>
        <p:blipFill>
          <a:blip r:embed="rId2"/>
          <a:stretch>
            <a:fillRect/>
          </a:stretch>
        </p:blipFill>
        <p:spPr>
          <a:xfrm>
            <a:off x="876699" y="250791"/>
            <a:ext cx="2170364" cy="1024217"/>
          </a:xfrm>
          <a:prstGeom prst="rect">
            <a:avLst/>
          </a:prstGeom>
        </p:spPr>
      </p:pic>
    </p:spTree>
    <p:extLst>
      <p:ext uri="{BB962C8B-B14F-4D97-AF65-F5344CB8AC3E}">
        <p14:creationId xmlns:p14="http://schemas.microsoft.com/office/powerpoint/2010/main" val="696197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                                  Data Collection Systems</a:t>
            </a:r>
            <a:endParaRPr lang="en-US" dirty="0"/>
          </a:p>
        </p:txBody>
      </p:sp>
      <p:sp>
        <p:nvSpPr>
          <p:cNvPr id="3" name="Content Placeholder 2"/>
          <p:cNvSpPr>
            <a:spLocks noGrp="1"/>
          </p:cNvSpPr>
          <p:nvPr>
            <p:ph idx="1"/>
          </p:nvPr>
        </p:nvSpPr>
        <p:spPr>
          <a:xfrm>
            <a:off x="838200" y="1690686"/>
            <a:ext cx="10515600" cy="4486277"/>
          </a:xfrm>
        </p:spPr>
        <p:txBody>
          <a:bodyPr/>
          <a:lstStyle/>
          <a:p>
            <a:r>
              <a:rPr lang="en-IE" sz="3600" dirty="0">
                <a:solidFill>
                  <a:schemeClr val="tx2">
                    <a:lumMod val="50000"/>
                  </a:schemeClr>
                </a:solidFill>
              </a:rPr>
              <a:t>PLSS; FARRS (Funding Allocation Request and Reporting System), Course Database, Course Calendar </a:t>
            </a:r>
          </a:p>
          <a:p>
            <a:r>
              <a:rPr lang="en-IE" sz="3600" dirty="0">
                <a:solidFill>
                  <a:schemeClr val="tx2">
                    <a:lumMod val="50000"/>
                  </a:schemeClr>
                </a:solidFill>
              </a:rPr>
              <a:t>Sales Pulse for BTEI, VTOS, Adult Literacy and Community Education </a:t>
            </a:r>
          </a:p>
          <a:p>
            <a:r>
              <a:rPr lang="en-IE" sz="3600" dirty="0">
                <a:solidFill>
                  <a:schemeClr val="tx2">
                    <a:lumMod val="50000"/>
                  </a:schemeClr>
                </a:solidFill>
              </a:rPr>
              <a:t>PLC Review Survey to the Department of Education and Skills</a:t>
            </a:r>
          </a:p>
          <a:p>
            <a:pPr marL="0" indent="0">
              <a:buNone/>
            </a:pPr>
            <a:r>
              <a:rPr lang="en-IE" sz="3600" dirty="0">
                <a:solidFill>
                  <a:schemeClr val="accent1">
                    <a:lumMod val="50000"/>
                  </a:schemeClr>
                </a:solidFill>
              </a:rPr>
              <a:t>The use of public money does require monitoring and tracking to ensure value for money is provided.</a:t>
            </a:r>
            <a:endParaRPr lang="en-US" sz="3600" dirty="0">
              <a:solidFill>
                <a:schemeClr val="accent1">
                  <a:lumMod val="50000"/>
                </a:schemeClr>
              </a:solidFill>
            </a:endParaRPr>
          </a:p>
          <a:p>
            <a:pPr marL="0" indent="0">
              <a:buNone/>
            </a:pPr>
            <a:endParaRPr lang="en-IE" dirty="0"/>
          </a:p>
        </p:txBody>
      </p:sp>
      <p:pic>
        <p:nvPicPr>
          <p:cNvPr id="4" name="Picture 3"/>
          <p:cNvPicPr>
            <a:picLocks noChangeAspect="1"/>
          </p:cNvPicPr>
          <p:nvPr/>
        </p:nvPicPr>
        <p:blipFill>
          <a:blip r:embed="rId2"/>
          <a:stretch>
            <a:fillRect/>
          </a:stretch>
        </p:blipFill>
        <p:spPr>
          <a:xfrm>
            <a:off x="1366097" y="515797"/>
            <a:ext cx="2170364" cy="1024217"/>
          </a:xfrm>
          <a:prstGeom prst="rect">
            <a:avLst/>
          </a:prstGeom>
        </p:spPr>
      </p:pic>
    </p:spTree>
    <p:extLst>
      <p:ext uri="{BB962C8B-B14F-4D97-AF65-F5344CB8AC3E}">
        <p14:creationId xmlns:p14="http://schemas.microsoft.com/office/powerpoint/2010/main" val="4084535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97005"/>
          </a:xfrm>
        </p:spPr>
        <p:txBody>
          <a:bodyPr/>
          <a:lstStyle/>
          <a:p>
            <a:r>
              <a:rPr lang="en-IE" dirty="0"/>
              <a:t>                        Data Collection Systems - Issues</a:t>
            </a:r>
            <a:endParaRPr lang="en-US" dirty="0"/>
          </a:p>
        </p:txBody>
      </p:sp>
      <p:sp>
        <p:nvSpPr>
          <p:cNvPr id="3" name="Content Placeholder 2"/>
          <p:cNvSpPr>
            <a:spLocks noGrp="1"/>
          </p:cNvSpPr>
          <p:nvPr>
            <p:ph idx="1"/>
          </p:nvPr>
        </p:nvSpPr>
        <p:spPr>
          <a:xfrm>
            <a:off x="257577" y="1390918"/>
            <a:ext cx="11096223" cy="5467082"/>
          </a:xfrm>
        </p:spPr>
        <p:txBody>
          <a:bodyPr>
            <a:normAutofit lnSpcReduction="10000"/>
          </a:bodyPr>
          <a:lstStyle/>
          <a:p>
            <a:r>
              <a:rPr lang="en-IE" dirty="0">
                <a:solidFill>
                  <a:schemeClr val="tx2">
                    <a:lumMod val="50000"/>
                  </a:schemeClr>
                </a:solidFill>
              </a:rPr>
              <a:t>Complexity of Subject Matter –  Do they capture the system accurately</a:t>
            </a:r>
          </a:p>
          <a:p>
            <a:r>
              <a:rPr lang="en-IE" dirty="0">
                <a:solidFill>
                  <a:schemeClr val="tx2">
                    <a:lumMod val="50000"/>
                  </a:schemeClr>
                </a:solidFill>
              </a:rPr>
              <a:t>How Inquiry is Framed, questions and same data to be collected in same way for all services despite difference in objectives and aims </a:t>
            </a:r>
            <a:r>
              <a:rPr lang="en-IE" dirty="0" err="1">
                <a:solidFill>
                  <a:schemeClr val="tx2">
                    <a:lumMod val="50000"/>
                  </a:schemeClr>
                </a:solidFill>
              </a:rPr>
              <a:t>eg</a:t>
            </a:r>
            <a:r>
              <a:rPr lang="en-IE" dirty="0">
                <a:solidFill>
                  <a:schemeClr val="tx2">
                    <a:lumMod val="50000"/>
                  </a:schemeClr>
                </a:solidFill>
              </a:rPr>
              <a:t>. Short community education course versus a 2 year Higher National Diploma in a College of Further Education</a:t>
            </a:r>
          </a:p>
          <a:p>
            <a:r>
              <a:rPr lang="en-IE" dirty="0">
                <a:solidFill>
                  <a:schemeClr val="tx2">
                    <a:lumMod val="50000"/>
                  </a:schemeClr>
                </a:solidFill>
              </a:rPr>
              <a:t>Consistency in terms of approach to collection of data</a:t>
            </a:r>
          </a:p>
          <a:p>
            <a:r>
              <a:rPr lang="en-IE" dirty="0">
                <a:solidFill>
                  <a:schemeClr val="tx2">
                    <a:lumMod val="50000"/>
                  </a:schemeClr>
                </a:solidFill>
              </a:rPr>
              <a:t>Use of Time</a:t>
            </a:r>
          </a:p>
          <a:p>
            <a:r>
              <a:rPr lang="en-IE" dirty="0">
                <a:solidFill>
                  <a:schemeClr val="tx2">
                    <a:lumMod val="50000"/>
                  </a:schemeClr>
                </a:solidFill>
              </a:rPr>
              <a:t>Accuracy and Reliability – tracking of students outcomes. </a:t>
            </a:r>
          </a:p>
          <a:p>
            <a:r>
              <a:rPr lang="en-IE" dirty="0">
                <a:solidFill>
                  <a:schemeClr val="tx2">
                    <a:lumMod val="50000"/>
                  </a:schemeClr>
                </a:solidFill>
              </a:rPr>
              <a:t>Data to be collected and method of collection – Proposals to capture learner profile for ESF Funding Audit requirements; extensive data collection potential policy conflict for access, inclusion and increased participation in FET</a:t>
            </a:r>
          </a:p>
          <a:p>
            <a:r>
              <a:rPr lang="en-IE" dirty="0">
                <a:solidFill>
                  <a:schemeClr val="tx2">
                    <a:lumMod val="50000"/>
                  </a:schemeClr>
                </a:solidFill>
              </a:rPr>
              <a:t>Correlation between level of Investment and level of data to be collected?</a:t>
            </a:r>
          </a:p>
          <a:p>
            <a:endParaRPr lang="en-IE" dirty="0"/>
          </a:p>
          <a:p>
            <a:endParaRPr lang="en-US" dirty="0"/>
          </a:p>
        </p:txBody>
      </p:sp>
      <p:pic>
        <p:nvPicPr>
          <p:cNvPr id="4" name="Picture 3"/>
          <p:cNvPicPr>
            <a:picLocks noChangeAspect="1"/>
          </p:cNvPicPr>
          <p:nvPr/>
        </p:nvPicPr>
        <p:blipFill>
          <a:blip r:embed="rId2"/>
          <a:stretch>
            <a:fillRect/>
          </a:stretch>
        </p:blipFill>
        <p:spPr>
          <a:xfrm>
            <a:off x="838200" y="365125"/>
            <a:ext cx="2170364" cy="1024217"/>
          </a:xfrm>
          <a:prstGeom prst="rect">
            <a:avLst/>
          </a:prstGeom>
        </p:spPr>
      </p:pic>
    </p:spTree>
    <p:extLst>
      <p:ext uri="{BB962C8B-B14F-4D97-AF65-F5344CB8AC3E}">
        <p14:creationId xmlns:p14="http://schemas.microsoft.com/office/powerpoint/2010/main" val="1991630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                              Using Data from Data  </a:t>
            </a:r>
            <a:br>
              <a:rPr lang="en-IE" dirty="0"/>
            </a:br>
            <a:r>
              <a:rPr lang="en-IE" dirty="0"/>
              <a:t>                              Collection Systems</a:t>
            </a:r>
            <a:endParaRPr lang="en-US" dirty="0"/>
          </a:p>
        </p:txBody>
      </p:sp>
      <p:sp>
        <p:nvSpPr>
          <p:cNvPr id="3" name="Content Placeholder 2"/>
          <p:cNvSpPr>
            <a:spLocks noGrp="1"/>
          </p:cNvSpPr>
          <p:nvPr>
            <p:ph idx="1"/>
          </p:nvPr>
        </p:nvSpPr>
        <p:spPr>
          <a:xfrm>
            <a:off x="231820" y="1690688"/>
            <a:ext cx="11629622" cy="5167312"/>
          </a:xfrm>
        </p:spPr>
        <p:txBody>
          <a:bodyPr>
            <a:normAutofit fontScale="92500"/>
          </a:bodyPr>
          <a:lstStyle/>
          <a:p>
            <a:pPr marL="0" indent="0">
              <a:buNone/>
            </a:pPr>
            <a:r>
              <a:rPr lang="en-IE" b="1" dirty="0">
                <a:solidFill>
                  <a:schemeClr val="accent1">
                    <a:lumMod val="75000"/>
                  </a:schemeClr>
                </a:solidFill>
              </a:rPr>
              <a:t>Utility of Data collected – what does it indicate, can it be used to improve quality?</a:t>
            </a:r>
          </a:p>
          <a:p>
            <a:pPr marL="0" indent="0">
              <a:buNone/>
            </a:pPr>
            <a:r>
              <a:rPr lang="en-IE" dirty="0">
                <a:solidFill>
                  <a:schemeClr val="accent1">
                    <a:lumMod val="50000"/>
                  </a:schemeClr>
                </a:solidFill>
              </a:rPr>
              <a:t>Significant amount of time is taken up with collecting and inputting data for the collection systems. It is questionable if the data could be used as is to make decisions in relation to quality as it gives a limited picture.</a:t>
            </a:r>
          </a:p>
          <a:p>
            <a:pPr marL="0" indent="0">
              <a:buNone/>
            </a:pPr>
            <a:r>
              <a:rPr lang="en-IE" dirty="0">
                <a:solidFill>
                  <a:schemeClr val="accent1">
                    <a:lumMod val="50000"/>
                  </a:schemeClr>
                </a:solidFill>
              </a:rPr>
              <a:t>Using FARR Data:</a:t>
            </a:r>
          </a:p>
          <a:p>
            <a:pPr lvl="1"/>
            <a:r>
              <a:rPr lang="en-IE" sz="2800" dirty="0">
                <a:solidFill>
                  <a:schemeClr val="accent1">
                    <a:lumMod val="50000"/>
                  </a:schemeClr>
                </a:solidFill>
              </a:rPr>
              <a:t>Cross checking with Approval System for Programme Delivery in terms of new courses to ensure all new courses to be offered by centres have been approved by CDETB. </a:t>
            </a:r>
            <a:endParaRPr lang="en-US" sz="2800" dirty="0">
              <a:solidFill>
                <a:schemeClr val="accent1">
                  <a:lumMod val="50000"/>
                </a:schemeClr>
              </a:solidFill>
            </a:endParaRPr>
          </a:p>
          <a:p>
            <a:pPr lvl="1"/>
            <a:r>
              <a:rPr lang="en-IE" sz="2800" dirty="0">
                <a:solidFill>
                  <a:schemeClr val="accent1">
                    <a:lumMod val="50000"/>
                  </a:schemeClr>
                </a:solidFill>
              </a:rPr>
              <a:t>FARR Data will be given to Programme Cluster Groups to consider on. Not a full picture. Many variables impact on retention and learners achieving full certification where it is offered. These issues are also examined at Results and Programme Review Meetings and Results Approval Panels at Centre Level</a:t>
            </a:r>
            <a:endParaRPr lang="en-US" sz="2800"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1404734" y="666471"/>
            <a:ext cx="2170364" cy="1024217"/>
          </a:xfrm>
          <a:prstGeom prst="rect">
            <a:avLst/>
          </a:prstGeom>
        </p:spPr>
      </p:pic>
    </p:spTree>
    <p:extLst>
      <p:ext uri="{BB962C8B-B14F-4D97-AF65-F5344CB8AC3E}">
        <p14:creationId xmlns:p14="http://schemas.microsoft.com/office/powerpoint/2010/main" val="3596607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                               Action Research</a:t>
            </a:r>
            <a:endParaRPr lang="en-US" dirty="0"/>
          </a:p>
        </p:txBody>
      </p:sp>
      <p:sp>
        <p:nvSpPr>
          <p:cNvPr id="3" name="Content Placeholder 2"/>
          <p:cNvSpPr>
            <a:spLocks noGrp="1"/>
          </p:cNvSpPr>
          <p:nvPr>
            <p:ph idx="1"/>
          </p:nvPr>
        </p:nvSpPr>
        <p:spPr>
          <a:xfrm>
            <a:off x="218940" y="1690688"/>
            <a:ext cx="11822805" cy="4851779"/>
          </a:xfrm>
        </p:spPr>
        <p:txBody>
          <a:bodyPr>
            <a:normAutofit lnSpcReduction="10000"/>
          </a:bodyPr>
          <a:lstStyle/>
          <a:p>
            <a:pPr marL="0" indent="0">
              <a:buNone/>
            </a:pPr>
            <a:r>
              <a:rPr lang="en-IE" i="1" dirty="0">
                <a:solidFill>
                  <a:schemeClr val="accent1">
                    <a:lumMod val="75000"/>
                  </a:schemeClr>
                </a:solidFill>
              </a:rPr>
              <a:t>Action Research</a:t>
            </a:r>
            <a:r>
              <a:rPr lang="en-IE" i="1" dirty="0">
                <a:solidFill>
                  <a:schemeClr val="tx2">
                    <a:lumMod val="50000"/>
                  </a:schemeClr>
                </a:solidFill>
              </a:rPr>
              <a:t> may be defined ‘as an emergent inquiry process in which applied behavioural science knowledge is integrated with organizational knowledge and applied to solve real organizational problems. It is simultaneously concerned with bringing about change in organizations, in developing self-help competencies in organizational members and adding to scientific knowledge. Finally, it is an evolving process that is undertaken in a spirit of collaboration and co-inquiry’ (</a:t>
            </a:r>
            <a:r>
              <a:rPr lang="en-IE" i="1" dirty="0" err="1">
                <a:solidFill>
                  <a:schemeClr val="tx2">
                    <a:lumMod val="50000"/>
                  </a:schemeClr>
                </a:solidFill>
              </a:rPr>
              <a:t>Shani</a:t>
            </a:r>
            <a:r>
              <a:rPr lang="en-IE" i="1" dirty="0">
                <a:solidFill>
                  <a:schemeClr val="tx2">
                    <a:lumMod val="50000"/>
                  </a:schemeClr>
                </a:solidFill>
              </a:rPr>
              <a:t> and </a:t>
            </a:r>
            <a:r>
              <a:rPr lang="en-IE" i="1" dirty="0" err="1">
                <a:solidFill>
                  <a:schemeClr val="tx2">
                    <a:lumMod val="50000"/>
                  </a:schemeClr>
                </a:solidFill>
              </a:rPr>
              <a:t>Pasmore</a:t>
            </a:r>
            <a:r>
              <a:rPr lang="en-IE" i="1" dirty="0">
                <a:solidFill>
                  <a:schemeClr val="tx2">
                    <a:lumMod val="50000"/>
                  </a:schemeClr>
                </a:solidFill>
              </a:rPr>
              <a:t>, 2010 [1)985] cited by Coghaln,2014)</a:t>
            </a:r>
          </a:p>
          <a:p>
            <a:pPr marL="0" indent="0">
              <a:buNone/>
            </a:pPr>
            <a:r>
              <a:rPr lang="en-IE" i="1" dirty="0">
                <a:solidFill>
                  <a:schemeClr val="accent1">
                    <a:lumMod val="75000"/>
                  </a:schemeClr>
                </a:solidFill>
              </a:rPr>
              <a:t>Actionable Knowledge</a:t>
            </a:r>
            <a:r>
              <a:rPr lang="en-IE" i="1" dirty="0">
                <a:solidFill>
                  <a:schemeClr val="tx2">
                    <a:lumMod val="50000"/>
                  </a:schemeClr>
                </a:solidFill>
              </a:rPr>
              <a:t>: Knowledge that is usable by practitioners and theoretically robust for scholars</a:t>
            </a:r>
          </a:p>
          <a:p>
            <a:pPr marL="0" indent="0">
              <a:buNone/>
            </a:pPr>
            <a:r>
              <a:rPr lang="en-IE" i="1" dirty="0">
                <a:solidFill>
                  <a:schemeClr val="accent1">
                    <a:lumMod val="75000"/>
                  </a:schemeClr>
                </a:solidFill>
              </a:rPr>
              <a:t>Action Learning</a:t>
            </a:r>
            <a:r>
              <a:rPr lang="en-IE" i="1" dirty="0">
                <a:solidFill>
                  <a:schemeClr val="tx2">
                    <a:lumMod val="50000"/>
                  </a:schemeClr>
                </a:solidFill>
              </a:rPr>
              <a:t>: An Approach to learning through engaging with a group of peers which provides for reflective, space, support and challenge to work through a problem. </a:t>
            </a:r>
            <a:endParaRPr lang="en-US" i="1" dirty="0">
              <a:solidFill>
                <a:schemeClr val="tx2">
                  <a:lumMod val="50000"/>
                </a:schemeClr>
              </a:solidFill>
            </a:endParaRPr>
          </a:p>
        </p:txBody>
      </p:sp>
      <p:pic>
        <p:nvPicPr>
          <p:cNvPr id="4" name="Picture 3"/>
          <p:cNvPicPr>
            <a:picLocks noChangeAspect="1"/>
          </p:cNvPicPr>
          <p:nvPr/>
        </p:nvPicPr>
        <p:blipFill>
          <a:blip r:embed="rId2"/>
          <a:stretch>
            <a:fillRect/>
          </a:stretch>
        </p:blipFill>
        <p:spPr>
          <a:xfrm>
            <a:off x="1301702" y="666471"/>
            <a:ext cx="2170364" cy="1024217"/>
          </a:xfrm>
          <a:prstGeom prst="rect">
            <a:avLst/>
          </a:prstGeom>
        </p:spPr>
      </p:pic>
    </p:spTree>
    <p:extLst>
      <p:ext uri="{BB962C8B-B14F-4D97-AF65-F5344CB8AC3E}">
        <p14:creationId xmlns:p14="http://schemas.microsoft.com/office/powerpoint/2010/main" val="5400683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                                   Action Research Projects:</a:t>
            </a:r>
            <a:br>
              <a:rPr lang="en-IE" dirty="0"/>
            </a:br>
            <a:r>
              <a:rPr lang="en-IE" dirty="0"/>
              <a:t>                            Programme Approval Systems</a:t>
            </a:r>
            <a:endParaRPr lang="en-US" dirty="0"/>
          </a:p>
        </p:txBody>
      </p:sp>
      <p:sp>
        <p:nvSpPr>
          <p:cNvPr id="3" name="Content Placeholder 2"/>
          <p:cNvSpPr>
            <a:spLocks noGrp="1"/>
          </p:cNvSpPr>
          <p:nvPr>
            <p:ph idx="1"/>
          </p:nvPr>
        </p:nvSpPr>
        <p:spPr>
          <a:xfrm>
            <a:off x="296213" y="1403796"/>
            <a:ext cx="11758411" cy="5454203"/>
          </a:xfrm>
        </p:spPr>
        <p:txBody>
          <a:bodyPr>
            <a:normAutofit fontScale="92500" lnSpcReduction="20000"/>
          </a:bodyPr>
          <a:lstStyle/>
          <a:p>
            <a:pPr marL="0" indent="0">
              <a:buNone/>
            </a:pPr>
            <a:endParaRPr lang="en-IE" sz="3000" b="1" dirty="0">
              <a:solidFill>
                <a:schemeClr val="accent1">
                  <a:lumMod val="50000"/>
                </a:schemeClr>
              </a:solidFill>
            </a:endParaRPr>
          </a:p>
          <a:p>
            <a:pPr marL="0" indent="0">
              <a:buNone/>
            </a:pPr>
            <a:r>
              <a:rPr lang="en-IE" sz="3000" b="1" dirty="0">
                <a:solidFill>
                  <a:schemeClr val="tx2">
                    <a:lumMod val="50000"/>
                  </a:schemeClr>
                </a:solidFill>
              </a:rPr>
              <a:t>Data is being collected, and analysed to improve quality in programmes:</a:t>
            </a:r>
          </a:p>
          <a:p>
            <a:pPr marL="0" indent="0">
              <a:buNone/>
            </a:pPr>
            <a:r>
              <a:rPr lang="en-IE" i="1" dirty="0">
                <a:solidFill>
                  <a:schemeClr val="tx2">
                    <a:lumMod val="50000"/>
                  </a:schemeClr>
                </a:solidFill>
              </a:rPr>
              <a:t>Programme Approval Systems</a:t>
            </a:r>
            <a:r>
              <a:rPr lang="en-IE" dirty="0">
                <a:solidFill>
                  <a:schemeClr val="tx2">
                    <a:lumMod val="50000"/>
                  </a:schemeClr>
                </a:solidFill>
              </a:rPr>
              <a:t>: Centres must apply for CDETB approval to deliver new courses. As part of the application process centres must engage in market analysis, there must be evidence of clear progression opportunities in HE and/or employment.</a:t>
            </a:r>
          </a:p>
          <a:p>
            <a:pPr marL="0" indent="0">
              <a:buNone/>
            </a:pPr>
            <a:r>
              <a:rPr lang="en-IE" b="1" dirty="0">
                <a:solidFill>
                  <a:schemeClr val="tx2">
                    <a:lumMod val="50000"/>
                  </a:schemeClr>
                </a:solidFill>
              </a:rPr>
              <a:t>CDETB</a:t>
            </a:r>
            <a:r>
              <a:rPr lang="en-IE" dirty="0">
                <a:solidFill>
                  <a:schemeClr val="tx2">
                    <a:lumMod val="50000"/>
                  </a:schemeClr>
                </a:solidFill>
              </a:rPr>
              <a:t> is committed to ensuring the prosperity of each of its centres through sustainable service development thus we must strive to ensure appropriate levels of service provision exist in programme areas to meet learner needs in the City of Dublin</a:t>
            </a:r>
            <a:r>
              <a:rPr lang="en-IE" dirty="0">
                <a:solidFill>
                  <a:schemeClr val="accent1">
                    <a:lumMod val="50000"/>
                  </a:schemeClr>
                </a:solidFill>
              </a:rPr>
              <a:t>. </a:t>
            </a:r>
          </a:p>
          <a:p>
            <a:pPr marL="0" indent="0">
              <a:buNone/>
            </a:pPr>
            <a:r>
              <a:rPr lang="en-IE" b="1" dirty="0">
                <a:solidFill>
                  <a:schemeClr val="accent1">
                    <a:lumMod val="75000"/>
                  </a:schemeClr>
                </a:solidFill>
              </a:rPr>
              <a:t>The key objective for centres in making applications to deliver programmes not currently being offered by them is; to establish clearly and conclusively why it is essential for the programme to be delivered by CDETB and why the applicant centre is strategically best placed to deliver the programme. </a:t>
            </a:r>
          </a:p>
          <a:p>
            <a:pPr marL="0" indent="0">
              <a:buNone/>
            </a:pPr>
            <a:r>
              <a:rPr lang="en-IE" dirty="0">
                <a:solidFill>
                  <a:schemeClr val="tx2">
                    <a:lumMod val="50000"/>
                  </a:schemeClr>
                </a:solidFill>
              </a:rPr>
              <a:t>The FET Development Unit has a role in facilitating development and will strive to support centres to develop their ideas, concepts and designs in terms of their course offerings. This includes assisting centres in formulating proposals which are underpinned by centre, industrial, educational and market analysis.</a:t>
            </a:r>
            <a:endParaRPr lang="en-US" dirty="0">
              <a:solidFill>
                <a:schemeClr val="tx2">
                  <a:lumMod val="50000"/>
                </a:schemeClr>
              </a:solidFill>
            </a:endParaRPr>
          </a:p>
        </p:txBody>
      </p:sp>
      <p:pic>
        <p:nvPicPr>
          <p:cNvPr id="4" name="Picture 3"/>
          <p:cNvPicPr>
            <a:picLocks noChangeAspect="1"/>
          </p:cNvPicPr>
          <p:nvPr/>
        </p:nvPicPr>
        <p:blipFill>
          <a:blip r:embed="rId2"/>
          <a:stretch>
            <a:fillRect/>
          </a:stretch>
        </p:blipFill>
        <p:spPr>
          <a:xfrm>
            <a:off x="1469128" y="379580"/>
            <a:ext cx="2170364" cy="1024217"/>
          </a:xfrm>
          <a:prstGeom prst="rect">
            <a:avLst/>
          </a:prstGeom>
        </p:spPr>
      </p:pic>
    </p:spTree>
    <p:extLst>
      <p:ext uri="{BB962C8B-B14F-4D97-AF65-F5344CB8AC3E}">
        <p14:creationId xmlns:p14="http://schemas.microsoft.com/office/powerpoint/2010/main" val="605678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55312" y="515797"/>
            <a:ext cx="2170364" cy="1024217"/>
          </a:xfrm>
          <a:prstGeom prst="rect">
            <a:avLst/>
          </a:prstGeom>
        </p:spPr>
      </p:pic>
      <p:sp>
        <p:nvSpPr>
          <p:cNvPr id="2" name="Title 1"/>
          <p:cNvSpPr>
            <a:spLocks noGrp="1"/>
          </p:cNvSpPr>
          <p:nvPr>
            <p:ph type="title"/>
          </p:nvPr>
        </p:nvSpPr>
        <p:spPr/>
        <p:txBody>
          <a:bodyPr/>
          <a:lstStyle/>
          <a:p>
            <a:r>
              <a:rPr lang="en-IE" dirty="0"/>
              <a:t>                         Action Research Projects:</a:t>
            </a:r>
            <a:br>
              <a:rPr lang="en-IE" dirty="0"/>
            </a:br>
            <a:r>
              <a:rPr lang="en-IE" dirty="0"/>
              <a:t>                        Programme Cluster Groups</a:t>
            </a:r>
            <a:endParaRPr lang="en-US" dirty="0"/>
          </a:p>
        </p:txBody>
      </p:sp>
      <p:sp>
        <p:nvSpPr>
          <p:cNvPr id="3" name="Content Placeholder 2"/>
          <p:cNvSpPr>
            <a:spLocks noGrp="1"/>
          </p:cNvSpPr>
          <p:nvPr>
            <p:ph idx="1"/>
          </p:nvPr>
        </p:nvSpPr>
        <p:spPr>
          <a:xfrm>
            <a:off x="244699" y="1690686"/>
            <a:ext cx="11784169" cy="5032086"/>
          </a:xfrm>
        </p:spPr>
        <p:txBody>
          <a:bodyPr>
            <a:normAutofit lnSpcReduction="10000"/>
          </a:bodyPr>
          <a:lstStyle/>
          <a:p>
            <a:r>
              <a:rPr lang="en-IE" dirty="0">
                <a:solidFill>
                  <a:schemeClr val="tx2">
                    <a:lumMod val="50000"/>
                  </a:schemeClr>
                </a:solidFill>
              </a:rPr>
              <a:t>Two Programme Cluster Groups were formed in CDETB this year; in the area of Tourism and Hospitability and Information and Communication Technology (ICT). These were staff lead collaborative projects supported by the FET Development Unit. </a:t>
            </a:r>
          </a:p>
          <a:p>
            <a:r>
              <a:rPr lang="en-IE" dirty="0">
                <a:solidFill>
                  <a:schemeClr val="tx2">
                    <a:lumMod val="50000"/>
                  </a:schemeClr>
                </a:solidFill>
              </a:rPr>
              <a:t>Programme Managers were brought together from different centres to examine provision in the area and address topics such as teaching and learning, level of provision, retention, certification and progression. </a:t>
            </a:r>
          </a:p>
          <a:p>
            <a:r>
              <a:rPr lang="en-IE" dirty="0">
                <a:solidFill>
                  <a:schemeClr val="tx2">
                    <a:lumMod val="50000"/>
                  </a:schemeClr>
                </a:solidFill>
              </a:rPr>
              <a:t>These clusters were chaired by a Principal of a centre delivering programmes in the area. Relevant information and data were brought to the members to consider e.g. reports from the Expert Group on Future Skills, recruitment agencies, Access officers of HEIs. The members were brought together to share their experience and reflect on the information and data out there that impacts on the success of their programmes.</a:t>
            </a:r>
          </a:p>
          <a:p>
            <a:endParaRPr lang="en-US" dirty="0"/>
          </a:p>
        </p:txBody>
      </p:sp>
    </p:spTree>
    <p:extLst>
      <p:ext uri="{BB962C8B-B14F-4D97-AF65-F5344CB8AC3E}">
        <p14:creationId xmlns:p14="http://schemas.microsoft.com/office/powerpoint/2010/main" val="911623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4" y="159061"/>
            <a:ext cx="10515600" cy="1325563"/>
          </a:xfrm>
        </p:spPr>
        <p:txBody>
          <a:bodyPr/>
          <a:lstStyle/>
          <a:p>
            <a:r>
              <a:rPr lang="en-IE" dirty="0"/>
              <a:t>                                     </a:t>
            </a:r>
            <a:r>
              <a:rPr lang="en-IE" sz="5400" dirty="0">
                <a:solidFill>
                  <a:schemeClr val="accent1">
                    <a:lumMod val="50000"/>
                  </a:schemeClr>
                </a:solidFill>
              </a:rPr>
              <a:t>Who are we?</a:t>
            </a:r>
            <a:endParaRPr lang="en-US" sz="5400" dirty="0">
              <a:solidFill>
                <a:schemeClr val="accent1">
                  <a:lumMod val="50000"/>
                </a:schemeClr>
              </a:solidFill>
            </a:endParaRPr>
          </a:p>
        </p:txBody>
      </p:sp>
      <p:sp>
        <p:nvSpPr>
          <p:cNvPr id="3" name="Content Placeholder 2"/>
          <p:cNvSpPr>
            <a:spLocks noGrp="1"/>
          </p:cNvSpPr>
          <p:nvPr>
            <p:ph idx="1"/>
          </p:nvPr>
        </p:nvSpPr>
        <p:spPr>
          <a:xfrm>
            <a:off x="1" y="1484624"/>
            <a:ext cx="12192000" cy="5373376"/>
          </a:xfrm>
        </p:spPr>
        <p:txBody>
          <a:bodyPr>
            <a:normAutofit fontScale="85000" lnSpcReduction="20000"/>
          </a:bodyPr>
          <a:lstStyle/>
          <a:p>
            <a:endParaRPr lang="en-IE" sz="3500" dirty="0"/>
          </a:p>
          <a:p>
            <a:r>
              <a:rPr lang="en-IE" sz="3800" dirty="0"/>
              <a:t>You can see that our </a:t>
            </a:r>
            <a:r>
              <a:rPr lang="en-IE" sz="3800" dirty="0">
                <a:solidFill>
                  <a:schemeClr val="accent1">
                    <a:lumMod val="75000"/>
                  </a:schemeClr>
                </a:solidFill>
              </a:rPr>
              <a:t>primary activity </a:t>
            </a:r>
            <a:r>
              <a:rPr lang="en-IE" sz="3800" dirty="0"/>
              <a:t>is to deliver </a:t>
            </a:r>
            <a:r>
              <a:rPr lang="en-IE" sz="3800" dirty="0">
                <a:solidFill>
                  <a:schemeClr val="accent1">
                    <a:lumMod val="75000"/>
                  </a:schemeClr>
                </a:solidFill>
              </a:rPr>
              <a:t>Education</a:t>
            </a:r>
            <a:r>
              <a:rPr lang="en-IE" sz="3800" dirty="0"/>
              <a:t>. We are the main provider of Further Education and Training </a:t>
            </a:r>
            <a:r>
              <a:rPr lang="en-IE" sz="3800" dirty="0">
                <a:solidFill>
                  <a:schemeClr val="accent1">
                    <a:lumMod val="75000"/>
                  </a:schemeClr>
                </a:solidFill>
              </a:rPr>
              <a:t>(FET</a:t>
            </a:r>
            <a:r>
              <a:rPr lang="en-IE" sz="3800" dirty="0"/>
              <a:t>) in Dublin City. </a:t>
            </a:r>
          </a:p>
          <a:p>
            <a:r>
              <a:rPr lang="en-IE" sz="3800" dirty="0"/>
              <a:t>Extremely </a:t>
            </a:r>
            <a:r>
              <a:rPr lang="en-IE" sz="3800" cap="small" dirty="0">
                <a:solidFill>
                  <a:schemeClr val="accent1">
                    <a:lumMod val="75000"/>
                  </a:schemeClr>
                </a:solidFill>
              </a:rPr>
              <a:t>flat organisation </a:t>
            </a:r>
            <a:r>
              <a:rPr lang="en-IE" sz="3800" dirty="0"/>
              <a:t>– the majority of staff are engaged in front line delivery e.g. In </a:t>
            </a:r>
            <a:r>
              <a:rPr lang="en-IE" sz="3800" dirty="0">
                <a:solidFill>
                  <a:schemeClr val="accent1">
                    <a:lumMod val="75000"/>
                  </a:schemeClr>
                </a:solidFill>
              </a:rPr>
              <a:t>1</a:t>
            </a:r>
            <a:r>
              <a:rPr lang="en-IE" sz="3800" dirty="0"/>
              <a:t> College of Further Education you could have </a:t>
            </a:r>
            <a:r>
              <a:rPr lang="en-IE" sz="3800" dirty="0">
                <a:solidFill>
                  <a:schemeClr val="accent1">
                    <a:lumMod val="75000"/>
                  </a:schemeClr>
                </a:solidFill>
              </a:rPr>
              <a:t>60</a:t>
            </a:r>
            <a:r>
              <a:rPr lang="en-IE" sz="3800" dirty="0"/>
              <a:t> teaching staff to </a:t>
            </a:r>
            <a:r>
              <a:rPr lang="en-IE" sz="3800" dirty="0">
                <a:solidFill>
                  <a:schemeClr val="accent1">
                    <a:lumMod val="75000"/>
                  </a:schemeClr>
                </a:solidFill>
              </a:rPr>
              <a:t>1</a:t>
            </a:r>
            <a:r>
              <a:rPr lang="en-IE" sz="3800" dirty="0"/>
              <a:t> Principal and </a:t>
            </a:r>
            <a:r>
              <a:rPr lang="en-IE" sz="3800" dirty="0">
                <a:solidFill>
                  <a:schemeClr val="accent1">
                    <a:lumMod val="75000"/>
                  </a:schemeClr>
                </a:solidFill>
              </a:rPr>
              <a:t>1</a:t>
            </a:r>
            <a:r>
              <a:rPr lang="en-IE" sz="3800" dirty="0"/>
              <a:t> Deputy Principal. </a:t>
            </a:r>
          </a:p>
          <a:p>
            <a:r>
              <a:rPr lang="en-IE" sz="3800" dirty="0"/>
              <a:t>No middle management. The </a:t>
            </a:r>
            <a:r>
              <a:rPr lang="en-IE" sz="3800" dirty="0">
                <a:solidFill>
                  <a:schemeClr val="accent1">
                    <a:lumMod val="75000"/>
                  </a:schemeClr>
                </a:solidFill>
              </a:rPr>
              <a:t>teaching staff are given additional responsibilities </a:t>
            </a:r>
            <a:r>
              <a:rPr lang="en-IE" sz="3800" dirty="0"/>
              <a:t>to carry out necessary non-teaching duties e.g. organising and overseeing </a:t>
            </a:r>
            <a:r>
              <a:rPr lang="en-IE" sz="3800" i="1" dirty="0"/>
              <a:t>Programme Management</a:t>
            </a:r>
            <a:r>
              <a:rPr lang="en-IE" sz="3800" dirty="0"/>
              <a:t>, </a:t>
            </a:r>
            <a:r>
              <a:rPr lang="en-IE" sz="3800" i="1" dirty="0"/>
              <a:t>Career Guidance</a:t>
            </a:r>
            <a:r>
              <a:rPr lang="en-IE" sz="3800" dirty="0"/>
              <a:t>, </a:t>
            </a:r>
            <a:r>
              <a:rPr lang="en-IE" sz="3800" i="1" dirty="0"/>
              <a:t>European projects</a:t>
            </a:r>
            <a:r>
              <a:rPr lang="en-IE" sz="3800" dirty="0"/>
              <a:t>, </a:t>
            </a:r>
            <a:r>
              <a:rPr lang="en-IE" sz="3800" i="1" dirty="0"/>
              <a:t>Quality Assurance</a:t>
            </a:r>
            <a:r>
              <a:rPr lang="en-IE" sz="3800" dirty="0"/>
              <a:t>, </a:t>
            </a:r>
            <a:r>
              <a:rPr lang="en-IE" sz="3800" i="1" dirty="0"/>
              <a:t>Health and Safety</a:t>
            </a:r>
            <a:r>
              <a:rPr lang="en-IE" sz="3800" dirty="0"/>
              <a:t>. </a:t>
            </a:r>
          </a:p>
          <a:p>
            <a:r>
              <a:rPr lang="en-IE" sz="3800" dirty="0"/>
              <a:t>Additional duties must be carried out within teacher allocation hours, so you are diverting teachers from teaching duties to carry out the other activities. </a:t>
            </a:r>
          </a:p>
          <a:p>
            <a:endParaRPr lang="en-US" dirty="0"/>
          </a:p>
        </p:txBody>
      </p:sp>
      <p:pic>
        <p:nvPicPr>
          <p:cNvPr id="5" name="Picture 4"/>
          <p:cNvPicPr>
            <a:picLocks noChangeAspect="1"/>
          </p:cNvPicPr>
          <p:nvPr/>
        </p:nvPicPr>
        <p:blipFill>
          <a:blip r:embed="rId2"/>
          <a:stretch>
            <a:fillRect/>
          </a:stretch>
        </p:blipFill>
        <p:spPr>
          <a:xfrm>
            <a:off x="1511727" y="588434"/>
            <a:ext cx="1853345" cy="896190"/>
          </a:xfrm>
          <a:prstGeom prst="rect">
            <a:avLst/>
          </a:prstGeom>
        </p:spPr>
      </p:pic>
    </p:spTree>
    <p:extLst>
      <p:ext uri="{BB962C8B-B14F-4D97-AF65-F5344CB8AC3E}">
        <p14:creationId xmlns:p14="http://schemas.microsoft.com/office/powerpoint/2010/main" val="2003412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52282" y="515797"/>
            <a:ext cx="2170364" cy="1024217"/>
          </a:xfrm>
          <a:prstGeom prst="rect">
            <a:avLst/>
          </a:prstGeom>
        </p:spPr>
      </p:pic>
      <p:sp>
        <p:nvSpPr>
          <p:cNvPr id="2" name="Title 1"/>
          <p:cNvSpPr>
            <a:spLocks noGrp="1"/>
          </p:cNvSpPr>
          <p:nvPr>
            <p:ph type="title"/>
          </p:nvPr>
        </p:nvSpPr>
        <p:spPr/>
        <p:txBody>
          <a:bodyPr>
            <a:normAutofit/>
          </a:bodyPr>
          <a:lstStyle/>
          <a:p>
            <a:r>
              <a:rPr lang="en-IE" dirty="0"/>
              <a:t>                            Action Research Project</a:t>
            </a:r>
            <a:br>
              <a:rPr lang="en-IE" dirty="0"/>
            </a:br>
            <a:r>
              <a:rPr lang="en-IE" dirty="0"/>
              <a:t>                                Maths for STEM </a:t>
            </a:r>
            <a:endParaRPr lang="en-US" dirty="0"/>
          </a:p>
        </p:txBody>
      </p:sp>
      <p:sp>
        <p:nvSpPr>
          <p:cNvPr id="3" name="Content Placeholder 2"/>
          <p:cNvSpPr>
            <a:spLocks noGrp="1"/>
          </p:cNvSpPr>
          <p:nvPr>
            <p:ph idx="1"/>
          </p:nvPr>
        </p:nvSpPr>
        <p:spPr>
          <a:xfrm>
            <a:off x="128789" y="1540014"/>
            <a:ext cx="11964473" cy="5317986"/>
          </a:xfrm>
        </p:spPr>
        <p:txBody>
          <a:bodyPr>
            <a:normAutofit fontScale="70000" lnSpcReduction="20000"/>
          </a:bodyPr>
          <a:lstStyle/>
          <a:p>
            <a:endParaRPr lang="en-IE" dirty="0"/>
          </a:p>
          <a:p>
            <a:r>
              <a:rPr lang="en-IE" sz="4500" dirty="0">
                <a:solidFill>
                  <a:schemeClr val="tx2">
                    <a:lumMod val="50000"/>
                  </a:schemeClr>
                </a:solidFill>
              </a:rPr>
              <a:t>OCED report; Low Performing Students; Why They Fall Behind and How We Help Them Succeed . One in six Irish students are classified as ‘low performers’ in Mathematics. There are also strong links between social disadvantage and low performance in key subject areas including mathematics. </a:t>
            </a:r>
          </a:p>
          <a:p>
            <a:r>
              <a:rPr lang="en-IE" sz="4500" dirty="0">
                <a:solidFill>
                  <a:schemeClr val="tx2">
                    <a:lumMod val="50000"/>
                  </a:schemeClr>
                </a:solidFill>
              </a:rPr>
              <a:t>To facilitate second chances in education by allowing these leaners another opportunity to pursue their potential in the area of STEM; the QQI Special Purpose Award Maths for STEM (30 credits) was developed by CDETB in partnership with QQI and HEIs. It is aimed at providing students with an opportunity to develop competencies in mathematics used in STEM degree programmes. This will facilitate progression for FET graduates to such programmes and ensure a greater prospect of success when participating in same. </a:t>
            </a:r>
          </a:p>
          <a:p>
            <a:endParaRPr lang="en-US" dirty="0"/>
          </a:p>
        </p:txBody>
      </p:sp>
    </p:spTree>
    <p:extLst>
      <p:ext uri="{BB962C8B-B14F-4D97-AF65-F5344CB8AC3E}">
        <p14:creationId xmlns:p14="http://schemas.microsoft.com/office/powerpoint/2010/main" val="4257895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81071" y="515797"/>
            <a:ext cx="2170364" cy="1024217"/>
          </a:xfrm>
          <a:prstGeom prst="rect">
            <a:avLst/>
          </a:prstGeom>
        </p:spPr>
      </p:pic>
      <p:sp>
        <p:nvSpPr>
          <p:cNvPr id="2" name="Title 1"/>
          <p:cNvSpPr>
            <a:spLocks noGrp="1"/>
          </p:cNvSpPr>
          <p:nvPr>
            <p:ph type="title"/>
          </p:nvPr>
        </p:nvSpPr>
        <p:spPr/>
        <p:txBody>
          <a:bodyPr/>
          <a:lstStyle/>
          <a:p>
            <a:r>
              <a:rPr lang="en-IE" dirty="0"/>
              <a:t>                               Action Research Project</a:t>
            </a:r>
            <a:br>
              <a:rPr lang="en-IE" dirty="0"/>
            </a:br>
            <a:r>
              <a:rPr lang="en-IE" dirty="0"/>
              <a:t>                                    Maths for STEM</a:t>
            </a:r>
            <a:endParaRPr lang="en-US" dirty="0"/>
          </a:p>
        </p:txBody>
      </p:sp>
      <p:sp>
        <p:nvSpPr>
          <p:cNvPr id="3" name="Content Placeholder 2"/>
          <p:cNvSpPr>
            <a:spLocks noGrp="1"/>
          </p:cNvSpPr>
          <p:nvPr>
            <p:ph idx="1"/>
          </p:nvPr>
        </p:nvSpPr>
        <p:spPr>
          <a:xfrm>
            <a:off x="321972" y="1825625"/>
            <a:ext cx="11031828" cy="4742600"/>
          </a:xfrm>
        </p:spPr>
        <p:txBody>
          <a:bodyPr>
            <a:noAutofit/>
          </a:bodyPr>
          <a:lstStyle/>
          <a:p>
            <a:r>
              <a:rPr lang="en-IE" sz="3200" dirty="0">
                <a:solidFill>
                  <a:schemeClr val="tx2">
                    <a:lumMod val="50000"/>
                  </a:schemeClr>
                </a:solidFill>
              </a:rPr>
              <a:t>Subject to legal and regulatory requirements in terms of data; it is built in to the programme that ETBs delivering the programme will consult with the HEIs where the student to progress to; to monitor how Maths for STEM graduates perform on the programme. </a:t>
            </a:r>
          </a:p>
          <a:p>
            <a:r>
              <a:rPr lang="en-IE" sz="3200" dirty="0">
                <a:solidFill>
                  <a:schemeClr val="tx2">
                    <a:lumMod val="50000"/>
                  </a:schemeClr>
                </a:solidFill>
              </a:rPr>
              <a:t>The purpose of this is to collect information for improving delivery of the Maths for STEM programme year on year to ensure students are sufficiently mathematically competent for successful participation in third level STEM Degree Programmes. </a:t>
            </a:r>
            <a:endParaRPr lang="en-US" sz="3200" dirty="0">
              <a:solidFill>
                <a:schemeClr val="tx2">
                  <a:lumMod val="50000"/>
                </a:schemeClr>
              </a:solidFill>
            </a:endParaRPr>
          </a:p>
        </p:txBody>
      </p:sp>
    </p:spTree>
    <p:extLst>
      <p:ext uri="{BB962C8B-B14F-4D97-AF65-F5344CB8AC3E}">
        <p14:creationId xmlns:p14="http://schemas.microsoft.com/office/powerpoint/2010/main" val="4479647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39403" y="666471"/>
            <a:ext cx="2170364" cy="1024217"/>
          </a:xfrm>
          <a:prstGeom prst="rect">
            <a:avLst/>
          </a:prstGeom>
        </p:spPr>
      </p:pic>
      <p:sp>
        <p:nvSpPr>
          <p:cNvPr id="2" name="Title 1"/>
          <p:cNvSpPr>
            <a:spLocks noGrp="1"/>
          </p:cNvSpPr>
          <p:nvPr>
            <p:ph type="title"/>
          </p:nvPr>
        </p:nvSpPr>
        <p:spPr/>
        <p:txBody>
          <a:bodyPr>
            <a:normAutofit/>
          </a:bodyPr>
          <a:lstStyle/>
          <a:p>
            <a:pPr algn="ctr"/>
            <a:r>
              <a:rPr lang="en-IE" dirty="0"/>
              <a:t>                      Action Research Projects    </a:t>
            </a:r>
            <a:br>
              <a:rPr lang="en-IE" dirty="0"/>
            </a:br>
            <a:r>
              <a:rPr lang="en-IE" dirty="0"/>
              <a:t>                      Progress Framework Tracking</a:t>
            </a:r>
            <a:endParaRPr lang="en-US" dirty="0"/>
          </a:p>
        </p:txBody>
      </p:sp>
      <p:sp>
        <p:nvSpPr>
          <p:cNvPr id="3" name="Content Placeholder 2"/>
          <p:cNvSpPr>
            <a:spLocks noGrp="1"/>
          </p:cNvSpPr>
          <p:nvPr>
            <p:ph idx="1"/>
          </p:nvPr>
        </p:nvSpPr>
        <p:spPr>
          <a:xfrm>
            <a:off x="321972" y="1825625"/>
            <a:ext cx="11539470" cy="4819874"/>
          </a:xfrm>
        </p:spPr>
        <p:txBody>
          <a:bodyPr/>
          <a:lstStyle/>
          <a:p>
            <a:r>
              <a:rPr lang="en-IE" dirty="0"/>
              <a:t>The Adult Education Service (AES) has developed a Progress Framework with for teachers within the AES.</a:t>
            </a:r>
          </a:p>
          <a:p>
            <a:pPr marL="0" indent="0">
              <a:buNone/>
            </a:pPr>
            <a:r>
              <a:rPr lang="en-IE" dirty="0"/>
              <a:t>There are four skills we track when working with adult learners. They are divided into 2 reading and 2 writing skills as follows:</a:t>
            </a:r>
          </a:p>
          <a:p>
            <a:endParaRPr lang="en-IE" dirty="0"/>
          </a:p>
          <a:p>
            <a:pPr marL="0" indent="0">
              <a:buNone/>
            </a:pPr>
            <a:endParaRPr lang="en-IE" dirty="0"/>
          </a:p>
        </p:txBody>
      </p:sp>
      <p:graphicFrame>
        <p:nvGraphicFramePr>
          <p:cNvPr id="5" name="Table 4"/>
          <p:cNvGraphicFramePr>
            <a:graphicFrameLocks noGrp="1"/>
          </p:cNvGraphicFramePr>
          <p:nvPr>
            <p:extLst>
              <p:ext uri="{D42A27DB-BD31-4B8C-83A1-F6EECF244321}">
                <p14:modId xmlns:p14="http://schemas.microsoft.com/office/powerpoint/2010/main" val="221419494"/>
              </p:ext>
            </p:extLst>
          </p:nvPr>
        </p:nvGraphicFramePr>
        <p:xfrm>
          <a:off x="573646" y="3593206"/>
          <a:ext cx="11044708" cy="2948997"/>
        </p:xfrm>
        <a:graphic>
          <a:graphicData uri="http://schemas.openxmlformats.org/drawingml/2006/table">
            <a:tbl>
              <a:tblPr firstRow="1" bandRow="1">
                <a:tableStyleId>{5C22544A-7EE6-4342-B048-85BDC9FD1C3A}</a:tableStyleId>
              </a:tblPr>
              <a:tblGrid>
                <a:gridCol w="5522354">
                  <a:extLst>
                    <a:ext uri="{9D8B030D-6E8A-4147-A177-3AD203B41FA5}">
                      <a16:colId xmlns:a16="http://schemas.microsoft.com/office/drawing/2014/main" val="20000"/>
                    </a:ext>
                  </a:extLst>
                </a:gridCol>
                <a:gridCol w="5522354">
                  <a:extLst>
                    <a:ext uri="{9D8B030D-6E8A-4147-A177-3AD203B41FA5}">
                      <a16:colId xmlns:a16="http://schemas.microsoft.com/office/drawing/2014/main" val="20001"/>
                    </a:ext>
                  </a:extLst>
                </a:gridCol>
              </a:tblGrid>
              <a:tr h="860863">
                <a:tc>
                  <a:txBody>
                    <a:bodyPr/>
                    <a:lstStyle/>
                    <a:p>
                      <a:pPr algn="l">
                        <a:lnSpc>
                          <a:spcPct val="115000"/>
                        </a:lnSpc>
                        <a:spcAft>
                          <a:spcPts val="0"/>
                        </a:spcAft>
                      </a:pPr>
                      <a:r>
                        <a:rPr lang="en-IE" sz="2800" kern="1200" dirty="0">
                          <a:effectLst/>
                        </a:rPr>
                        <a:t>Reading</a:t>
                      </a:r>
                      <a:endParaRPr lang="en-US"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tc>
                  <a:txBody>
                    <a:bodyPr/>
                    <a:lstStyle/>
                    <a:p>
                      <a:pPr algn="l">
                        <a:lnSpc>
                          <a:spcPct val="115000"/>
                        </a:lnSpc>
                        <a:spcAft>
                          <a:spcPts val="0"/>
                        </a:spcAft>
                      </a:pPr>
                      <a:r>
                        <a:rPr lang="en-IE" sz="2800" kern="1200">
                          <a:effectLst/>
                        </a:rPr>
                        <a:t>Writing</a:t>
                      </a:r>
                      <a:endParaRPr lang="en-US" sz="2800">
                        <a:effectLst/>
                        <a:latin typeface="Calibri" panose="020F0502020204030204" pitchFamily="34"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760863">
                <a:tc>
                  <a:txBody>
                    <a:bodyPr/>
                    <a:lstStyle/>
                    <a:p>
                      <a:pPr algn="l">
                        <a:lnSpc>
                          <a:spcPct val="115000"/>
                        </a:lnSpc>
                        <a:spcAft>
                          <a:spcPts val="0"/>
                        </a:spcAft>
                      </a:pPr>
                      <a:r>
                        <a:rPr lang="en-IE" sz="2800" dirty="0">
                          <a:effectLst/>
                        </a:rPr>
                        <a:t>Skill 1: Read Words, Texts, Signs and Symbols</a:t>
                      </a:r>
                      <a:endParaRPr lang="en-US"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tc>
                  <a:txBody>
                    <a:bodyPr/>
                    <a:lstStyle/>
                    <a:p>
                      <a:pPr algn="l">
                        <a:lnSpc>
                          <a:spcPct val="115000"/>
                        </a:lnSpc>
                        <a:spcAft>
                          <a:spcPts val="0"/>
                        </a:spcAft>
                      </a:pPr>
                      <a:r>
                        <a:rPr lang="en-IE" sz="2800">
                          <a:effectLst/>
                        </a:rPr>
                        <a:t>Skill 3: Write for everyday purposes</a:t>
                      </a:r>
                      <a:endParaRPr lang="en-US" sz="2800">
                        <a:effectLst/>
                        <a:latin typeface="Calibri" panose="020F0502020204030204" pitchFamily="34"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760863">
                <a:tc>
                  <a:txBody>
                    <a:bodyPr/>
                    <a:lstStyle/>
                    <a:p>
                      <a:pPr algn="l">
                        <a:lnSpc>
                          <a:spcPct val="115000"/>
                        </a:lnSpc>
                        <a:spcAft>
                          <a:spcPts val="0"/>
                        </a:spcAft>
                      </a:pPr>
                      <a:r>
                        <a:rPr lang="en-IE" sz="2800" dirty="0">
                          <a:effectLst/>
                        </a:rPr>
                        <a:t>Skill 2:  Navigate a piece of text, using different strategies  </a:t>
                      </a:r>
                      <a:endParaRPr lang="en-US"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tc>
                  <a:txBody>
                    <a:bodyPr/>
                    <a:lstStyle/>
                    <a:p>
                      <a:pPr algn="l">
                        <a:lnSpc>
                          <a:spcPct val="115000"/>
                        </a:lnSpc>
                        <a:spcAft>
                          <a:spcPts val="1000"/>
                        </a:spcAft>
                      </a:pPr>
                      <a:r>
                        <a:rPr lang="en-IE" sz="2800" dirty="0">
                          <a:effectLst/>
                        </a:rPr>
                        <a:t>Skill 4 : Write to convey information for different purposes &amp; audiences</a:t>
                      </a:r>
                      <a:endParaRPr lang="en-US"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19056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42434" y="515797"/>
            <a:ext cx="2170364" cy="1024217"/>
          </a:xfrm>
          <a:prstGeom prst="rect">
            <a:avLst/>
          </a:prstGeom>
        </p:spPr>
      </p:pic>
      <p:sp>
        <p:nvSpPr>
          <p:cNvPr id="2" name="Title 1"/>
          <p:cNvSpPr>
            <a:spLocks noGrp="1"/>
          </p:cNvSpPr>
          <p:nvPr>
            <p:ph type="title"/>
          </p:nvPr>
        </p:nvSpPr>
        <p:spPr/>
        <p:txBody>
          <a:bodyPr/>
          <a:lstStyle/>
          <a:p>
            <a:r>
              <a:rPr lang="en-IE" dirty="0"/>
              <a:t>                         Action Research Projects:    </a:t>
            </a:r>
            <a:br>
              <a:rPr lang="en-IE" dirty="0"/>
            </a:br>
            <a:r>
              <a:rPr lang="en-IE" dirty="0"/>
              <a:t>                       Progress Framework Tracking</a:t>
            </a:r>
            <a:endParaRPr lang="en-US" dirty="0"/>
          </a:p>
        </p:txBody>
      </p:sp>
      <p:sp>
        <p:nvSpPr>
          <p:cNvPr id="3" name="Content Placeholder 2"/>
          <p:cNvSpPr>
            <a:spLocks noGrp="1"/>
          </p:cNvSpPr>
          <p:nvPr>
            <p:ph idx="1"/>
          </p:nvPr>
        </p:nvSpPr>
        <p:spPr>
          <a:xfrm>
            <a:off x="838200" y="1690686"/>
            <a:ext cx="10515600" cy="4903297"/>
          </a:xfrm>
        </p:spPr>
        <p:txBody>
          <a:bodyPr/>
          <a:lstStyle/>
          <a:p>
            <a:pPr marL="0" indent="0">
              <a:buNone/>
            </a:pPr>
            <a:r>
              <a:rPr lang="en-IE" dirty="0"/>
              <a:t>Tracking is done at the start, middle and end of a course:</a:t>
            </a:r>
          </a:p>
          <a:p>
            <a:pPr marL="0" indent="0">
              <a:buNone/>
            </a:pPr>
            <a:r>
              <a:rPr lang="en-IE" dirty="0"/>
              <a:t>1. The pack includes a form for each skill.  On each form you will notice that there are a range of tasks within a skill.  These are grouped according to level. </a:t>
            </a:r>
          </a:p>
          <a:p>
            <a:pPr marL="0" indent="0">
              <a:buNone/>
            </a:pPr>
            <a:r>
              <a:rPr lang="en-IE" dirty="0"/>
              <a:t>2. For initial assessment, tutor and student choose a task relevant to the student’s needs and goals. </a:t>
            </a:r>
          </a:p>
          <a:p>
            <a:pPr marL="0" indent="0">
              <a:buNone/>
            </a:pPr>
            <a:r>
              <a:rPr lang="en-IE" dirty="0"/>
              <a:t>3. The tutor then decides which of the above reading/writing skills suit the task for measurement and chooses a component within that skill. This will determine the level the student is working at.</a:t>
            </a:r>
          </a:p>
          <a:p>
            <a:pPr marL="0" indent="0">
              <a:buNone/>
            </a:pPr>
            <a:r>
              <a:rPr lang="en-IE" dirty="0"/>
              <a:t>4. The tutor and student then record the starting point, on the appropriate tracking form, using the following dimensions.</a:t>
            </a:r>
          </a:p>
          <a:p>
            <a:endParaRPr lang="en-IE" dirty="0"/>
          </a:p>
          <a:p>
            <a:endParaRPr lang="en-US" dirty="0"/>
          </a:p>
        </p:txBody>
      </p:sp>
    </p:spTree>
    <p:extLst>
      <p:ext uri="{BB962C8B-B14F-4D97-AF65-F5344CB8AC3E}">
        <p14:creationId xmlns:p14="http://schemas.microsoft.com/office/powerpoint/2010/main" val="538778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5513825"/>
              </p:ext>
            </p:extLst>
          </p:nvPr>
        </p:nvGraphicFramePr>
        <p:xfrm>
          <a:off x="0" y="67628"/>
          <a:ext cx="11973059" cy="6765671"/>
        </p:xfrm>
        <a:graphic>
          <a:graphicData uri="http://schemas.openxmlformats.org/drawingml/2006/table">
            <a:tbl>
              <a:tblPr firstRow="1" firstCol="1" bandRow="1"/>
              <a:tblGrid>
                <a:gridCol w="1931831">
                  <a:extLst>
                    <a:ext uri="{9D8B030D-6E8A-4147-A177-3AD203B41FA5}">
                      <a16:colId xmlns:a16="http://schemas.microsoft.com/office/drawing/2014/main" val="20000"/>
                    </a:ext>
                  </a:extLst>
                </a:gridCol>
                <a:gridCol w="412124">
                  <a:extLst>
                    <a:ext uri="{9D8B030D-6E8A-4147-A177-3AD203B41FA5}">
                      <a16:colId xmlns:a16="http://schemas.microsoft.com/office/drawing/2014/main" val="20001"/>
                    </a:ext>
                  </a:extLst>
                </a:gridCol>
                <a:gridCol w="2086377">
                  <a:extLst>
                    <a:ext uri="{9D8B030D-6E8A-4147-A177-3AD203B41FA5}">
                      <a16:colId xmlns:a16="http://schemas.microsoft.com/office/drawing/2014/main" val="20002"/>
                    </a:ext>
                  </a:extLst>
                </a:gridCol>
                <a:gridCol w="2833353">
                  <a:extLst>
                    <a:ext uri="{9D8B030D-6E8A-4147-A177-3AD203B41FA5}">
                      <a16:colId xmlns:a16="http://schemas.microsoft.com/office/drawing/2014/main" val="20003"/>
                    </a:ext>
                  </a:extLst>
                </a:gridCol>
                <a:gridCol w="2446985">
                  <a:extLst>
                    <a:ext uri="{9D8B030D-6E8A-4147-A177-3AD203B41FA5}">
                      <a16:colId xmlns:a16="http://schemas.microsoft.com/office/drawing/2014/main" val="20004"/>
                    </a:ext>
                  </a:extLst>
                </a:gridCol>
                <a:gridCol w="2262389">
                  <a:extLst>
                    <a:ext uri="{9D8B030D-6E8A-4147-A177-3AD203B41FA5}">
                      <a16:colId xmlns:a16="http://schemas.microsoft.com/office/drawing/2014/main" val="20005"/>
                    </a:ext>
                  </a:extLst>
                </a:gridCol>
              </a:tblGrid>
              <a:tr h="502959">
                <a:tc gridSpan="4">
                  <a:txBody>
                    <a:bodyPr/>
                    <a:lstStyle/>
                    <a:p>
                      <a:pPr>
                        <a:lnSpc>
                          <a:spcPct val="115000"/>
                        </a:lnSpc>
                        <a:spcAft>
                          <a:spcPts val="0"/>
                        </a:spcAft>
                        <a:tabLst>
                          <a:tab pos="250190" algn="l"/>
                        </a:tabLst>
                      </a:pPr>
                      <a:r>
                        <a:rPr lang="en-IE" sz="2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Recording the stages of learner progress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15000"/>
                        </a:lnSpc>
                        <a:spcAft>
                          <a:spcPts val="0"/>
                        </a:spcAft>
                      </a:pPr>
                      <a:r>
                        <a:rPr lang="en-IE" sz="2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nSpc>
                          <a:spcPct val="115000"/>
                        </a:lnSpc>
                        <a:spcAft>
                          <a:spcPts val="0"/>
                        </a:spcAft>
                      </a:pPr>
                      <a:r>
                        <a:rPr lang="en-IE" sz="2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extLst>
                  <a:ext uri="{0D108BD9-81ED-4DB2-BD59-A6C34878D82A}">
                    <a16:rowId xmlns:a16="http://schemas.microsoft.com/office/drawing/2014/main" val="10000"/>
                  </a:ext>
                </a:extLst>
              </a:tr>
              <a:tr h="647830">
                <a:tc gridSpan="2">
                  <a:txBody>
                    <a:bodyPr/>
                    <a:lstStyle/>
                    <a:p>
                      <a:pPr>
                        <a:lnSpc>
                          <a:spcPct val="115000"/>
                        </a:lnSpc>
                        <a:spcAft>
                          <a:spcPts val="0"/>
                        </a:spcAft>
                      </a:pPr>
                      <a:r>
                        <a:rPr lang="en-IE" sz="240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Learning Dimension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hMerge="1">
                  <a:txBody>
                    <a:bodyPr/>
                    <a:lstStyle/>
                    <a:p>
                      <a:endParaRPr lang="en-US"/>
                    </a:p>
                  </a:txBody>
                  <a:tcPr/>
                </a:tc>
                <a:tc>
                  <a:txBody>
                    <a:bodyPr/>
                    <a:lstStyle/>
                    <a:p>
                      <a:pPr>
                        <a:lnSpc>
                          <a:spcPct val="115000"/>
                        </a:lnSpc>
                        <a:spcAft>
                          <a:spcPts val="0"/>
                        </a:spcAft>
                      </a:pPr>
                      <a:r>
                        <a:rPr lang="en-IE" sz="240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New to skill </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nSpc>
                          <a:spcPct val="115000"/>
                        </a:lnSpc>
                        <a:spcAft>
                          <a:spcPts val="0"/>
                        </a:spcAft>
                      </a:pPr>
                      <a:r>
                        <a:rPr lang="en-IE" sz="240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 = Getting there</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nSpc>
                          <a:spcPct val="115000"/>
                        </a:lnSpc>
                        <a:spcAft>
                          <a:spcPts val="0"/>
                        </a:spcAft>
                      </a:pPr>
                      <a:r>
                        <a:rPr lang="en-IE" sz="24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 = Almost there </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nSpc>
                          <a:spcPct val="115000"/>
                        </a:lnSpc>
                        <a:spcAft>
                          <a:spcPts val="0"/>
                        </a:spcAft>
                      </a:pPr>
                      <a:r>
                        <a:rPr lang="en-IE" sz="24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=Achieved</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10001"/>
                  </a:ext>
                </a:extLst>
              </a:tr>
              <a:tr h="647830">
                <a:tc>
                  <a:txBody>
                    <a:bodyPr/>
                    <a:lstStyle/>
                    <a:p>
                      <a:pP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K</a:t>
                      </a:r>
                      <a:r>
                        <a:rPr lang="en-IE" sz="2400">
                          <a:effectLst/>
                          <a:latin typeface="Calibri" panose="020F0502020204030204" pitchFamily="34" charset="0"/>
                          <a:ea typeface="Times New Roman" panose="02020603050405020304" pitchFamily="18" charset="0"/>
                          <a:cs typeface="Times New Roman" panose="02020603050405020304" pitchFamily="18" charset="0"/>
                        </a:rPr>
                        <a:t>nowledge of skill</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K</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New to skill/task</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Grasps basics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Improving</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Competent</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02959">
                <a:tc>
                  <a:txBody>
                    <a:bodyPr/>
                    <a:lstStyle/>
                    <a:p>
                      <a:pP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F</a:t>
                      </a:r>
                      <a:r>
                        <a:rPr lang="en-IE" sz="2400">
                          <a:effectLst/>
                          <a:latin typeface="Calibri" panose="020F0502020204030204" pitchFamily="34" charset="0"/>
                          <a:ea typeface="Times New Roman" panose="02020603050405020304" pitchFamily="18" charset="0"/>
                          <a:cs typeface="Times New Roman" panose="02020603050405020304" pitchFamily="18" charset="0"/>
                        </a:rPr>
                        <a:t>luency</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F</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Many hesitations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Some hesitations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Few hesitations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No hesitations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3"/>
                  </a:ext>
                </a:extLst>
              </a:tr>
              <a:tr h="502959">
                <a:tc>
                  <a:txBody>
                    <a:bodyPr/>
                    <a:lstStyle/>
                    <a:p>
                      <a:pP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S</a:t>
                      </a:r>
                      <a:r>
                        <a:rPr lang="en-IE" sz="2400">
                          <a:effectLst/>
                          <a:latin typeface="Calibri" panose="020F0502020204030204" pitchFamily="34" charset="0"/>
                          <a:ea typeface="Times New Roman" panose="02020603050405020304" pitchFamily="18" charset="0"/>
                          <a:cs typeface="Times New Roman" panose="02020603050405020304" pitchFamily="18" charset="0"/>
                        </a:rPr>
                        <a:t>etting</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Only in session</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In other familiar settings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In unfamiliar settings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Pressurised settings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502959">
                <a:tc>
                  <a:txBody>
                    <a:bodyPr/>
                    <a:lstStyle/>
                    <a:p>
                      <a:pP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C</a:t>
                      </a:r>
                      <a:r>
                        <a:rPr lang="en-IE" sz="2400">
                          <a:effectLst/>
                          <a:latin typeface="Calibri" panose="020F0502020204030204" pitchFamily="34" charset="0"/>
                          <a:ea typeface="Times New Roman" panose="02020603050405020304" pitchFamily="18" charset="0"/>
                          <a:cs typeface="Times New Roman" panose="02020603050405020304" pitchFamily="18" charset="0"/>
                        </a:rPr>
                        <a:t>onfidence</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C</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Very uncertain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Somewhat uncertain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Often certain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Mostly certain</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5"/>
                  </a:ext>
                </a:extLst>
              </a:tr>
              <a:tr h="647830">
                <a:tc>
                  <a:txBody>
                    <a:bodyPr/>
                    <a:lstStyle/>
                    <a:p>
                      <a:pP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L</a:t>
                      </a:r>
                      <a:r>
                        <a:rPr lang="en-IE" sz="2400">
                          <a:effectLst/>
                          <a:latin typeface="Calibri" panose="020F0502020204030204" pitchFamily="34" charset="0"/>
                          <a:ea typeface="Times New Roman" panose="02020603050405020304" pitchFamily="18" charset="0"/>
                          <a:cs typeface="Times New Roman" panose="02020603050405020304" pitchFamily="18" charset="0"/>
                        </a:rPr>
                        <a:t>earning </a:t>
                      </a:r>
                      <a:r>
                        <a:rPr lang="en-IE" sz="2400" b="1">
                          <a:effectLst/>
                          <a:latin typeface="Calibri" panose="020F0502020204030204" pitchFamily="34" charset="0"/>
                          <a:ea typeface="Times New Roman" panose="02020603050405020304" pitchFamily="18" charset="0"/>
                          <a:cs typeface="Times New Roman" panose="02020603050405020304" pitchFamily="18" charset="0"/>
                        </a:rPr>
                        <a:t>P</a:t>
                      </a:r>
                      <a:r>
                        <a:rPr lang="en-IE" sz="2400">
                          <a:effectLst/>
                          <a:latin typeface="Calibri" panose="020F0502020204030204" pitchFamily="34" charset="0"/>
                          <a:ea typeface="Times New Roman" panose="02020603050405020304" pitchFamily="18" charset="0"/>
                          <a:cs typeface="Times New Roman" panose="02020603050405020304" pitchFamily="18" charset="0"/>
                        </a:rPr>
                        <a:t>rocess</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L</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Never manages own learning</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a:effectLst/>
                          <a:latin typeface="Calibri" panose="020F0502020204030204" pitchFamily="34" charset="0"/>
                          <a:ea typeface="Times New Roman" panose="02020603050405020304" pitchFamily="18" charset="0"/>
                          <a:cs typeface="Times New Roman" panose="02020603050405020304" pitchFamily="18" charset="0"/>
                        </a:rPr>
                        <a:t>Occasionally manages own learning.</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Usually manages own learning.</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Always manages own learning.</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157590">
                <a:tc>
                  <a:txBody>
                    <a:bodyPr/>
                    <a:lstStyle/>
                    <a:p>
                      <a:pPr>
                        <a:lnSpc>
                          <a:spcPct val="115000"/>
                        </a:lnSpc>
                        <a:spcAft>
                          <a:spcPts val="0"/>
                        </a:spcAft>
                        <a:tabLst>
                          <a:tab pos="1662430" algn="r"/>
                        </a:tabLst>
                      </a:pPr>
                      <a:r>
                        <a:rPr lang="en-IE" sz="2400" b="1" dirty="0">
                          <a:effectLst/>
                          <a:latin typeface="Calibri" panose="020F0502020204030204" pitchFamily="34" charset="0"/>
                          <a:ea typeface="Times New Roman" panose="02020603050405020304" pitchFamily="18" charset="0"/>
                          <a:cs typeface="Times New Roman" panose="02020603050405020304" pitchFamily="18" charset="0"/>
                        </a:rPr>
                        <a:t>I</a:t>
                      </a: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ndependence</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tabLst>
                          <a:tab pos="1662430" algn="r"/>
                        </a:tabLst>
                      </a:pPr>
                      <a:r>
                        <a:rPr lang="en-IE" sz="2400" b="1">
                          <a:effectLst/>
                          <a:latin typeface="Calibri" panose="020F0502020204030204" pitchFamily="34" charset="0"/>
                          <a:ea typeface="Times New Roman" panose="02020603050405020304" pitchFamily="18" charset="0"/>
                          <a:cs typeface="Times New Roman" panose="02020603050405020304" pitchFamily="18" charset="0"/>
                        </a:rPr>
                        <a:t>I</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Needs a lot of help</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Needs some help</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Only a little help needed</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n-IE" sz="2400" dirty="0">
                          <a:effectLst/>
                          <a:latin typeface="Calibri" panose="020F0502020204030204" pitchFamily="34" charset="0"/>
                          <a:ea typeface="Times New Roman" panose="02020603050405020304" pitchFamily="18" charset="0"/>
                          <a:cs typeface="Times New Roman" panose="02020603050405020304" pitchFamily="18" charset="0"/>
                        </a:rPr>
                        <a:t>Needs no help</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661060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10614" y="666471"/>
            <a:ext cx="2170364" cy="1024217"/>
          </a:xfrm>
          <a:prstGeom prst="rect">
            <a:avLst/>
          </a:prstGeom>
        </p:spPr>
      </p:pic>
      <p:sp>
        <p:nvSpPr>
          <p:cNvPr id="2" name="Title 1"/>
          <p:cNvSpPr>
            <a:spLocks noGrp="1"/>
          </p:cNvSpPr>
          <p:nvPr>
            <p:ph type="title"/>
          </p:nvPr>
        </p:nvSpPr>
        <p:spPr>
          <a:xfrm>
            <a:off x="547888" y="365125"/>
            <a:ext cx="10515600" cy="1325563"/>
          </a:xfrm>
        </p:spPr>
        <p:txBody>
          <a:bodyPr/>
          <a:lstStyle/>
          <a:p>
            <a:r>
              <a:rPr lang="en-IE" dirty="0"/>
              <a:t>                            Action Research Projects    </a:t>
            </a:r>
            <a:br>
              <a:rPr lang="en-IE" dirty="0"/>
            </a:br>
            <a:r>
              <a:rPr lang="en-IE" dirty="0"/>
              <a:t>                          Progress Framework Tracking</a:t>
            </a:r>
            <a:endParaRPr lang="en-US" dirty="0"/>
          </a:p>
        </p:txBody>
      </p:sp>
      <p:sp>
        <p:nvSpPr>
          <p:cNvPr id="3" name="Content Placeholder 2"/>
          <p:cNvSpPr>
            <a:spLocks noGrp="1"/>
          </p:cNvSpPr>
          <p:nvPr>
            <p:ph idx="1"/>
          </p:nvPr>
        </p:nvSpPr>
        <p:spPr>
          <a:xfrm>
            <a:off x="257577" y="1690688"/>
            <a:ext cx="11096223" cy="4929053"/>
          </a:xfrm>
        </p:spPr>
        <p:txBody>
          <a:bodyPr>
            <a:normAutofit/>
          </a:bodyPr>
          <a:lstStyle/>
          <a:p>
            <a:r>
              <a:rPr lang="en-IE" sz="3200" dirty="0">
                <a:solidFill>
                  <a:schemeClr val="tx2">
                    <a:lumMod val="50000"/>
                  </a:schemeClr>
                </a:solidFill>
              </a:rPr>
              <a:t>Teacher/Student level. This data is used by teacher to identify areas of difficulty with students but also where they are progressing. </a:t>
            </a:r>
          </a:p>
          <a:p>
            <a:r>
              <a:rPr lang="en-IE" sz="3200" dirty="0">
                <a:solidFill>
                  <a:schemeClr val="tx2">
                    <a:lumMod val="50000"/>
                  </a:schemeClr>
                </a:solidFill>
              </a:rPr>
              <a:t>Adult Literacy Officer/Teacher level. This data examined for the groups of learners, where issues are identified course level strategies are developed to address them. </a:t>
            </a:r>
          </a:p>
          <a:p>
            <a:r>
              <a:rPr lang="en-IE" sz="3200" dirty="0">
                <a:solidFill>
                  <a:schemeClr val="tx2">
                    <a:lumMod val="50000"/>
                  </a:schemeClr>
                </a:solidFill>
              </a:rPr>
              <a:t>Adult Education Officer/Adult Literacy Officer level. This data is compiled for the service. Service level strategies are developed to address any issues which have been identified and agreed with the CDETB Education Officer. </a:t>
            </a:r>
          </a:p>
        </p:txBody>
      </p:sp>
    </p:spTree>
    <p:extLst>
      <p:ext uri="{BB962C8B-B14F-4D97-AF65-F5344CB8AC3E}">
        <p14:creationId xmlns:p14="http://schemas.microsoft.com/office/powerpoint/2010/main" val="2587988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20820" y="1589987"/>
            <a:ext cx="1853345" cy="896190"/>
          </a:xfrm>
          <a:prstGeom prst="rect">
            <a:avLst/>
          </a:prstGeom>
        </p:spPr>
      </p:pic>
      <p:pic>
        <p:nvPicPr>
          <p:cNvPr id="4" name="Picture 3"/>
          <p:cNvPicPr>
            <a:picLocks noChangeAspect="1"/>
          </p:cNvPicPr>
          <p:nvPr/>
        </p:nvPicPr>
        <p:blipFill>
          <a:blip r:embed="rId3"/>
          <a:stretch>
            <a:fillRect/>
          </a:stretch>
        </p:blipFill>
        <p:spPr>
          <a:xfrm>
            <a:off x="1366698" y="3009862"/>
            <a:ext cx="7114649" cy="1353429"/>
          </a:xfrm>
          <a:prstGeom prst="rect">
            <a:avLst/>
          </a:prstGeom>
        </p:spPr>
      </p:pic>
      <p:sp>
        <p:nvSpPr>
          <p:cNvPr id="5" name="Rectangle 4"/>
          <p:cNvSpPr/>
          <p:nvPr/>
        </p:nvSpPr>
        <p:spPr>
          <a:xfrm>
            <a:off x="1618445" y="4363291"/>
            <a:ext cx="6096000" cy="1015663"/>
          </a:xfrm>
          <a:prstGeom prst="rect">
            <a:avLst/>
          </a:prstGeom>
        </p:spPr>
        <p:txBody>
          <a:bodyPr>
            <a:spAutoFit/>
          </a:bodyPr>
          <a:lstStyle/>
          <a:p>
            <a:r>
              <a:rPr lang="en-IE" sz="2000" dirty="0">
                <a:solidFill>
                  <a:schemeClr val="accent1">
                    <a:lumMod val="50000"/>
                  </a:schemeClr>
                </a:solidFill>
              </a:rPr>
              <a:t>Presentation by:</a:t>
            </a:r>
          </a:p>
          <a:p>
            <a:endParaRPr lang="en-IE" sz="2000" dirty="0">
              <a:solidFill>
                <a:schemeClr val="accent1">
                  <a:lumMod val="50000"/>
                </a:schemeClr>
              </a:solidFill>
            </a:endParaRPr>
          </a:p>
          <a:p>
            <a:r>
              <a:rPr lang="en-IE" sz="2000" dirty="0">
                <a:solidFill>
                  <a:schemeClr val="accent1">
                    <a:lumMod val="50000"/>
                  </a:schemeClr>
                </a:solidFill>
              </a:rPr>
              <a:t>Treasa Brannick </a:t>
            </a:r>
            <a:r>
              <a:rPr lang="en-IE" sz="2000" dirty="0" err="1">
                <a:solidFill>
                  <a:schemeClr val="accent1">
                    <a:lumMod val="50000"/>
                  </a:schemeClr>
                </a:solidFill>
              </a:rPr>
              <a:t>Ó’Cillín</a:t>
            </a:r>
            <a:r>
              <a:rPr lang="en-IE" sz="2000" dirty="0">
                <a:solidFill>
                  <a:schemeClr val="accent1">
                    <a:lumMod val="50000"/>
                  </a:schemeClr>
                </a:solidFill>
              </a:rPr>
              <a:t>, FET Development Unit</a:t>
            </a:r>
          </a:p>
        </p:txBody>
      </p:sp>
    </p:spTree>
    <p:extLst>
      <p:ext uri="{BB962C8B-B14F-4D97-AF65-F5344CB8AC3E}">
        <p14:creationId xmlns:p14="http://schemas.microsoft.com/office/powerpoint/2010/main" val="292091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25026" y="608760"/>
            <a:ext cx="2331076" cy="710452"/>
          </a:xfrm>
          <a:prstGeom prst="rect">
            <a:avLst/>
          </a:prstGeom>
        </p:spPr>
      </p:pic>
      <p:sp>
        <p:nvSpPr>
          <p:cNvPr id="2" name="Title 1"/>
          <p:cNvSpPr>
            <a:spLocks noGrp="1"/>
          </p:cNvSpPr>
          <p:nvPr>
            <p:ph type="title"/>
          </p:nvPr>
        </p:nvSpPr>
        <p:spPr/>
        <p:txBody>
          <a:bodyPr/>
          <a:lstStyle/>
          <a:p>
            <a:r>
              <a:rPr lang="en-IE" sz="5400" dirty="0">
                <a:solidFill>
                  <a:schemeClr val="accent1">
                    <a:lumMod val="50000"/>
                  </a:schemeClr>
                </a:solidFill>
              </a:rPr>
              <a:t>                                         Who are we?</a:t>
            </a:r>
            <a:endParaRPr lang="en-US" sz="5400" dirty="0">
              <a:solidFill>
                <a:schemeClr val="accent1">
                  <a:lumMod val="50000"/>
                </a:schemeClr>
              </a:solidFill>
            </a:endParaRPr>
          </a:p>
        </p:txBody>
      </p:sp>
      <p:sp>
        <p:nvSpPr>
          <p:cNvPr id="3" name="Content Placeholder 2"/>
          <p:cNvSpPr>
            <a:spLocks noGrp="1"/>
          </p:cNvSpPr>
          <p:nvPr>
            <p:ph idx="1"/>
          </p:nvPr>
        </p:nvSpPr>
        <p:spPr>
          <a:xfrm>
            <a:off x="206063" y="1690688"/>
            <a:ext cx="11745532" cy="4916173"/>
          </a:xfrm>
        </p:spPr>
        <p:txBody>
          <a:bodyPr>
            <a:normAutofit/>
          </a:bodyPr>
          <a:lstStyle/>
          <a:p>
            <a:pPr marL="0" indent="0">
              <a:buNone/>
            </a:pPr>
            <a:r>
              <a:rPr lang="en-IE" sz="3600" b="1" dirty="0">
                <a:solidFill>
                  <a:schemeClr val="accent1">
                    <a:lumMod val="50000"/>
                  </a:schemeClr>
                </a:solidFill>
              </a:rPr>
              <a:t>The CDETB Further Education and Training Development Unit:</a:t>
            </a:r>
          </a:p>
          <a:p>
            <a:pPr marL="0" indent="0">
              <a:buNone/>
            </a:pPr>
            <a:r>
              <a:rPr lang="en-IE" sz="3200" dirty="0">
                <a:solidFill>
                  <a:schemeClr val="accent1">
                    <a:lumMod val="50000"/>
                  </a:schemeClr>
                </a:solidFill>
              </a:rPr>
              <a:t>This is a support service with a </a:t>
            </a:r>
            <a:r>
              <a:rPr lang="en-IE" sz="3200" i="1" dirty="0">
                <a:solidFill>
                  <a:schemeClr val="accent1">
                    <a:lumMod val="50000"/>
                  </a:schemeClr>
                </a:solidFill>
              </a:rPr>
              <a:t>Service Development</a:t>
            </a:r>
            <a:r>
              <a:rPr lang="en-IE" sz="3200" dirty="0">
                <a:solidFill>
                  <a:schemeClr val="accent1">
                    <a:lumMod val="50000"/>
                  </a:schemeClr>
                </a:solidFill>
              </a:rPr>
              <a:t> &amp; </a:t>
            </a:r>
            <a:r>
              <a:rPr lang="en-IE" sz="3200" i="1" dirty="0">
                <a:solidFill>
                  <a:schemeClr val="accent1">
                    <a:lumMod val="50000"/>
                  </a:schemeClr>
                </a:solidFill>
              </a:rPr>
              <a:t>Co-ordination </a:t>
            </a:r>
            <a:r>
              <a:rPr lang="en-IE" sz="3200" dirty="0">
                <a:solidFill>
                  <a:schemeClr val="accent1">
                    <a:lumMod val="50000"/>
                  </a:schemeClr>
                </a:solidFill>
              </a:rPr>
              <a:t>and </a:t>
            </a:r>
            <a:r>
              <a:rPr lang="en-IE" sz="3200" i="1" dirty="0">
                <a:solidFill>
                  <a:schemeClr val="accent1">
                    <a:lumMod val="50000"/>
                  </a:schemeClr>
                </a:solidFill>
              </a:rPr>
              <a:t>Quality Assurance </a:t>
            </a:r>
            <a:r>
              <a:rPr lang="en-IE" sz="3200" dirty="0">
                <a:solidFill>
                  <a:schemeClr val="accent1">
                    <a:lumMod val="50000"/>
                  </a:schemeClr>
                </a:solidFill>
              </a:rPr>
              <a:t>role. </a:t>
            </a:r>
          </a:p>
          <a:p>
            <a:pPr marL="0" indent="0">
              <a:buNone/>
            </a:pPr>
            <a:r>
              <a:rPr lang="en-IE" sz="3200" dirty="0">
                <a:solidFill>
                  <a:schemeClr val="accent1">
                    <a:lumMod val="50000"/>
                  </a:schemeClr>
                </a:solidFill>
              </a:rPr>
              <a:t>Head of FET Development Unit: David </a:t>
            </a:r>
            <a:r>
              <a:rPr lang="en-IE" sz="3200" dirty="0" err="1">
                <a:solidFill>
                  <a:schemeClr val="accent1">
                    <a:lumMod val="50000"/>
                  </a:schemeClr>
                </a:solidFill>
              </a:rPr>
              <a:t>Treacy</a:t>
            </a:r>
            <a:r>
              <a:rPr lang="en-IE" sz="3200" dirty="0">
                <a:solidFill>
                  <a:schemeClr val="accent1">
                    <a:lumMod val="50000"/>
                  </a:schemeClr>
                </a:solidFill>
              </a:rPr>
              <a:t>, Education Officer</a:t>
            </a:r>
          </a:p>
          <a:p>
            <a:pPr marL="0" indent="0">
              <a:buNone/>
            </a:pPr>
            <a:r>
              <a:rPr lang="en-IE" sz="3200" dirty="0">
                <a:solidFill>
                  <a:schemeClr val="accent1">
                    <a:lumMod val="50000"/>
                  </a:schemeClr>
                </a:solidFill>
              </a:rPr>
              <a:t>There are </a:t>
            </a:r>
            <a:r>
              <a:rPr lang="en-IE" sz="3200" b="1" dirty="0">
                <a:solidFill>
                  <a:schemeClr val="accent1">
                    <a:lumMod val="75000"/>
                  </a:schemeClr>
                </a:solidFill>
              </a:rPr>
              <a:t>3</a:t>
            </a:r>
            <a:r>
              <a:rPr lang="en-IE" sz="3200" dirty="0">
                <a:solidFill>
                  <a:schemeClr val="accent1">
                    <a:lumMod val="50000"/>
                  </a:schemeClr>
                </a:solidFill>
              </a:rPr>
              <a:t> FET Development Officers: </a:t>
            </a:r>
          </a:p>
          <a:p>
            <a:pPr marL="0" indent="0">
              <a:buNone/>
            </a:pPr>
            <a:r>
              <a:rPr lang="en-IE" sz="3200" dirty="0">
                <a:solidFill>
                  <a:schemeClr val="accent1">
                    <a:lumMod val="50000"/>
                  </a:schemeClr>
                </a:solidFill>
              </a:rPr>
              <a:t>Ann Dunne, Treasa Brannick </a:t>
            </a:r>
            <a:r>
              <a:rPr lang="en-IE" sz="3200" dirty="0" err="1">
                <a:solidFill>
                  <a:schemeClr val="accent1">
                    <a:lumMod val="50000"/>
                  </a:schemeClr>
                </a:solidFill>
              </a:rPr>
              <a:t>O’Cillín</a:t>
            </a:r>
            <a:r>
              <a:rPr lang="en-IE" sz="3200" dirty="0">
                <a:solidFill>
                  <a:schemeClr val="accent1">
                    <a:lumMod val="50000"/>
                  </a:schemeClr>
                </a:solidFill>
              </a:rPr>
              <a:t> &amp; Barbra Galvin </a:t>
            </a:r>
          </a:p>
          <a:p>
            <a:pPr marL="0" indent="0">
              <a:buNone/>
            </a:pPr>
            <a:r>
              <a:rPr lang="en-US" sz="3200" dirty="0">
                <a:solidFill>
                  <a:schemeClr val="accent1">
                    <a:lumMod val="75000"/>
                  </a:schemeClr>
                </a:solidFill>
              </a:rPr>
              <a:t>+</a:t>
            </a:r>
            <a:r>
              <a:rPr lang="en-IE" sz="3200" b="1" dirty="0">
                <a:solidFill>
                  <a:schemeClr val="accent1">
                    <a:lumMod val="75000"/>
                  </a:schemeClr>
                </a:solidFill>
              </a:rPr>
              <a:t>1 </a:t>
            </a:r>
            <a:r>
              <a:rPr lang="en-IE" sz="3200" dirty="0">
                <a:solidFill>
                  <a:schemeClr val="accent1">
                    <a:lumMod val="50000"/>
                  </a:schemeClr>
                </a:solidFill>
              </a:rPr>
              <a:t>Project Co-ordinator for the North Inner City Project: John </a:t>
            </a:r>
            <a:r>
              <a:rPr lang="en-IE" sz="3200" dirty="0" err="1">
                <a:solidFill>
                  <a:schemeClr val="accent1">
                    <a:lumMod val="50000"/>
                  </a:schemeClr>
                </a:solidFill>
              </a:rPr>
              <a:t>Farrelly</a:t>
            </a:r>
            <a:endParaRPr lang="en-IE" sz="3200" dirty="0">
              <a:solidFill>
                <a:schemeClr val="accent1">
                  <a:lumMod val="50000"/>
                </a:schemeClr>
              </a:solidFill>
            </a:endParaRPr>
          </a:p>
        </p:txBody>
      </p:sp>
      <p:pic>
        <p:nvPicPr>
          <p:cNvPr id="6" name="Picture 5"/>
          <p:cNvPicPr>
            <a:picLocks noChangeAspect="1"/>
          </p:cNvPicPr>
          <p:nvPr/>
        </p:nvPicPr>
        <p:blipFill>
          <a:blip r:embed="rId3"/>
          <a:stretch>
            <a:fillRect/>
          </a:stretch>
        </p:blipFill>
        <p:spPr>
          <a:xfrm>
            <a:off x="970814" y="608760"/>
            <a:ext cx="1853345" cy="896190"/>
          </a:xfrm>
          <a:prstGeom prst="rect">
            <a:avLst/>
          </a:prstGeom>
        </p:spPr>
      </p:pic>
    </p:spTree>
    <p:extLst>
      <p:ext uri="{BB962C8B-B14F-4D97-AF65-F5344CB8AC3E}">
        <p14:creationId xmlns:p14="http://schemas.microsoft.com/office/powerpoint/2010/main" val="4135371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98490" y="340182"/>
            <a:ext cx="1853345" cy="896190"/>
          </a:xfrm>
          <a:prstGeom prst="rect">
            <a:avLst/>
          </a:prstGeom>
        </p:spPr>
      </p:pic>
      <p:pic>
        <p:nvPicPr>
          <p:cNvPr id="7" name="Picture 6"/>
          <p:cNvPicPr>
            <a:picLocks noChangeAspect="1"/>
          </p:cNvPicPr>
          <p:nvPr/>
        </p:nvPicPr>
        <p:blipFill>
          <a:blip r:embed="rId3"/>
          <a:stretch>
            <a:fillRect/>
          </a:stretch>
        </p:blipFill>
        <p:spPr>
          <a:xfrm>
            <a:off x="3218504" y="331240"/>
            <a:ext cx="2334970" cy="707197"/>
          </a:xfrm>
          <a:prstGeom prst="rect">
            <a:avLst/>
          </a:prstGeom>
        </p:spPr>
      </p:pic>
      <p:sp>
        <p:nvSpPr>
          <p:cNvPr id="5" name="Title 4"/>
          <p:cNvSpPr>
            <a:spLocks noGrp="1"/>
          </p:cNvSpPr>
          <p:nvPr>
            <p:ph type="title"/>
          </p:nvPr>
        </p:nvSpPr>
        <p:spPr>
          <a:xfrm>
            <a:off x="554865" y="249216"/>
            <a:ext cx="10515600" cy="871247"/>
          </a:xfrm>
        </p:spPr>
        <p:txBody>
          <a:bodyPr/>
          <a:lstStyle/>
          <a:p>
            <a:r>
              <a:rPr lang="en-IE" dirty="0"/>
              <a:t>                                           </a:t>
            </a:r>
            <a:r>
              <a:rPr lang="en-IE" dirty="0">
                <a:solidFill>
                  <a:schemeClr val="accent1">
                    <a:lumMod val="50000"/>
                  </a:schemeClr>
                </a:solidFill>
              </a:rPr>
              <a:t>Who are we?</a:t>
            </a:r>
            <a:endParaRPr lang="en-US" dirty="0">
              <a:solidFill>
                <a:schemeClr val="accent1">
                  <a:lumMod val="50000"/>
                </a:schemeClr>
              </a:solidFill>
            </a:endParaRPr>
          </a:p>
        </p:txBody>
      </p:sp>
      <p:sp>
        <p:nvSpPr>
          <p:cNvPr id="4" name="Rectangle 3"/>
          <p:cNvSpPr/>
          <p:nvPr/>
        </p:nvSpPr>
        <p:spPr>
          <a:xfrm>
            <a:off x="180304" y="1236372"/>
            <a:ext cx="12011696" cy="5262979"/>
          </a:xfrm>
          <a:prstGeom prst="rect">
            <a:avLst/>
          </a:prstGeom>
        </p:spPr>
        <p:txBody>
          <a:bodyPr wrap="square">
            <a:spAutoFit/>
          </a:bodyPr>
          <a:lstStyle/>
          <a:p>
            <a:r>
              <a:rPr lang="en-IE" sz="2400" dirty="0">
                <a:solidFill>
                  <a:schemeClr val="accent1">
                    <a:lumMod val="50000"/>
                  </a:schemeClr>
                </a:solidFill>
              </a:rPr>
              <a:t>The work of the FET Development Unit will be carried out in line with the following values:</a:t>
            </a:r>
          </a:p>
          <a:p>
            <a:pPr lvl="0"/>
            <a:r>
              <a:rPr lang="en-IE" sz="2400" b="1" dirty="0">
                <a:solidFill>
                  <a:schemeClr val="accent1">
                    <a:lumMod val="75000"/>
                  </a:schemeClr>
                </a:solidFill>
              </a:rPr>
              <a:t>Honesty</a:t>
            </a:r>
            <a:r>
              <a:rPr lang="en-IE" sz="2400" dirty="0">
                <a:solidFill>
                  <a:schemeClr val="accent1">
                    <a:lumMod val="75000"/>
                  </a:schemeClr>
                </a:solidFill>
              </a:rPr>
              <a:t> </a:t>
            </a:r>
            <a:r>
              <a:rPr lang="en-IE" sz="2400" dirty="0">
                <a:solidFill>
                  <a:schemeClr val="accent1">
                    <a:lumMod val="50000"/>
                  </a:schemeClr>
                </a:solidFill>
              </a:rPr>
              <a:t>– in terms of the purpose of any data collected or advice given</a:t>
            </a:r>
          </a:p>
          <a:p>
            <a:pPr lvl="0"/>
            <a:r>
              <a:rPr lang="en-IE" sz="2400" b="1" dirty="0">
                <a:solidFill>
                  <a:schemeClr val="accent1">
                    <a:lumMod val="75000"/>
                  </a:schemeClr>
                </a:solidFill>
              </a:rPr>
              <a:t>Objectivity</a:t>
            </a:r>
            <a:r>
              <a:rPr lang="en-IE" sz="2400" dirty="0">
                <a:solidFill>
                  <a:schemeClr val="accent1">
                    <a:lumMod val="50000"/>
                  </a:schemeClr>
                </a:solidFill>
              </a:rPr>
              <a:t> – no pre-determined outcome or bias. </a:t>
            </a:r>
          </a:p>
          <a:p>
            <a:pPr lvl="0"/>
            <a:r>
              <a:rPr lang="en-IE" sz="2400" b="1" dirty="0">
                <a:solidFill>
                  <a:schemeClr val="accent1">
                    <a:lumMod val="75000"/>
                  </a:schemeClr>
                </a:solidFill>
              </a:rPr>
              <a:t>Integrity</a:t>
            </a:r>
            <a:r>
              <a:rPr lang="en-IE" sz="2400" dirty="0">
                <a:solidFill>
                  <a:schemeClr val="accent1">
                    <a:lumMod val="50000"/>
                  </a:schemeClr>
                </a:solidFill>
              </a:rPr>
              <a:t> – Keep to promises and agreements, act with sincerity; strive for consistency of thought and action.</a:t>
            </a:r>
          </a:p>
          <a:p>
            <a:pPr lvl="0"/>
            <a:r>
              <a:rPr lang="en-IE" sz="2400" b="1" dirty="0">
                <a:solidFill>
                  <a:schemeClr val="accent1">
                    <a:lumMod val="75000"/>
                  </a:schemeClr>
                </a:solidFill>
              </a:rPr>
              <a:t>Carefulness</a:t>
            </a:r>
            <a:r>
              <a:rPr lang="en-IE" sz="2400" dirty="0">
                <a:solidFill>
                  <a:schemeClr val="accent1">
                    <a:lumMod val="50000"/>
                  </a:schemeClr>
                </a:solidFill>
              </a:rPr>
              <a:t> – avoid errors, keep good records</a:t>
            </a:r>
          </a:p>
          <a:p>
            <a:pPr lvl="0"/>
            <a:r>
              <a:rPr lang="en-IE" sz="2400" b="1" dirty="0">
                <a:solidFill>
                  <a:schemeClr val="accent1">
                    <a:lumMod val="75000"/>
                  </a:schemeClr>
                </a:solidFill>
              </a:rPr>
              <a:t>Openness</a:t>
            </a:r>
            <a:r>
              <a:rPr lang="en-IE" sz="2400" dirty="0">
                <a:solidFill>
                  <a:schemeClr val="accent1">
                    <a:lumMod val="50000"/>
                  </a:schemeClr>
                </a:solidFill>
              </a:rPr>
              <a:t> – Share data, results, ideas, tools and resources. Be open to criticism and new ideas</a:t>
            </a:r>
          </a:p>
          <a:p>
            <a:pPr lvl="0"/>
            <a:r>
              <a:rPr lang="en-IE" sz="2400" b="1" dirty="0">
                <a:solidFill>
                  <a:schemeClr val="accent1">
                    <a:lumMod val="75000"/>
                  </a:schemeClr>
                </a:solidFill>
              </a:rPr>
              <a:t>Respect for Intellectual Property and Social Capital </a:t>
            </a:r>
            <a:r>
              <a:rPr lang="en-IE" sz="2400" dirty="0">
                <a:solidFill>
                  <a:schemeClr val="accent1">
                    <a:lumMod val="50000"/>
                  </a:schemeClr>
                </a:solidFill>
              </a:rPr>
              <a:t>– do not share without permission. Give credit where credit is due</a:t>
            </a:r>
          </a:p>
          <a:p>
            <a:pPr lvl="0"/>
            <a:r>
              <a:rPr lang="en-IE" sz="2400" b="1" dirty="0">
                <a:solidFill>
                  <a:schemeClr val="accent1">
                    <a:lumMod val="75000"/>
                  </a:schemeClr>
                </a:solidFill>
              </a:rPr>
              <a:t>Confidentiality</a:t>
            </a:r>
            <a:r>
              <a:rPr lang="en-IE" sz="2400" dirty="0">
                <a:solidFill>
                  <a:schemeClr val="accent1">
                    <a:lumMod val="50000"/>
                  </a:schemeClr>
                </a:solidFill>
              </a:rPr>
              <a:t> – protect confidential communications in line with legal obligations</a:t>
            </a:r>
          </a:p>
          <a:p>
            <a:pPr lvl="0"/>
            <a:r>
              <a:rPr lang="en-IE" sz="2400" b="1" dirty="0">
                <a:solidFill>
                  <a:schemeClr val="accent1">
                    <a:lumMod val="75000"/>
                  </a:schemeClr>
                </a:solidFill>
              </a:rPr>
              <a:t>Responsible Publishing </a:t>
            </a:r>
            <a:r>
              <a:rPr lang="en-IE" sz="2400" dirty="0">
                <a:solidFill>
                  <a:schemeClr val="accent1">
                    <a:lumMod val="50000"/>
                  </a:schemeClr>
                </a:solidFill>
              </a:rPr>
              <a:t>– do so within agreement and to promote best practice and scholarship</a:t>
            </a:r>
          </a:p>
          <a:p>
            <a:pPr lvl="0"/>
            <a:r>
              <a:rPr lang="en-IE" sz="2400" b="1" dirty="0">
                <a:solidFill>
                  <a:schemeClr val="accent1">
                    <a:lumMod val="75000"/>
                  </a:schemeClr>
                </a:solidFill>
              </a:rPr>
              <a:t>Respect for colleagues </a:t>
            </a:r>
            <a:r>
              <a:rPr lang="en-IE" sz="2400" dirty="0">
                <a:solidFill>
                  <a:schemeClr val="accent1">
                    <a:lumMod val="50000"/>
                  </a:schemeClr>
                </a:solidFill>
              </a:rPr>
              <a:t>– respect colleagues and treat them fairly</a:t>
            </a:r>
          </a:p>
          <a:p>
            <a:pPr lvl="0"/>
            <a:r>
              <a:rPr lang="en-IE" sz="2400" b="1" dirty="0">
                <a:solidFill>
                  <a:schemeClr val="accent1">
                    <a:lumMod val="75000"/>
                  </a:schemeClr>
                </a:solidFill>
              </a:rPr>
              <a:t>Legality</a:t>
            </a:r>
            <a:r>
              <a:rPr lang="en-IE" sz="2400" dirty="0">
                <a:solidFill>
                  <a:schemeClr val="accent1">
                    <a:lumMod val="50000"/>
                  </a:schemeClr>
                </a:solidFill>
              </a:rPr>
              <a:t> – Know and obey relevant laws and institutional policies especially in relation to stakeholder agreements.</a:t>
            </a:r>
          </a:p>
        </p:txBody>
      </p:sp>
    </p:spTree>
    <p:extLst>
      <p:ext uri="{BB962C8B-B14F-4D97-AF65-F5344CB8AC3E}">
        <p14:creationId xmlns:p14="http://schemas.microsoft.com/office/powerpoint/2010/main" val="396877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                            </a:t>
            </a:r>
            <a:r>
              <a:rPr lang="en-IE" dirty="0">
                <a:solidFill>
                  <a:schemeClr val="accent1">
                    <a:lumMod val="50000"/>
                  </a:schemeClr>
                </a:solidFill>
              </a:rPr>
              <a:t>Quality FET Courses</a:t>
            </a:r>
            <a:endParaRPr lang="en-US" dirty="0">
              <a:solidFill>
                <a:schemeClr val="accent1">
                  <a:lumMod val="50000"/>
                </a:schemeClr>
              </a:solidFill>
            </a:endParaRPr>
          </a:p>
        </p:txBody>
      </p:sp>
      <p:sp>
        <p:nvSpPr>
          <p:cNvPr id="3" name="Content Placeholder 2"/>
          <p:cNvSpPr>
            <a:spLocks noGrp="1"/>
          </p:cNvSpPr>
          <p:nvPr>
            <p:ph idx="1"/>
          </p:nvPr>
        </p:nvSpPr>
        <p:spPr>
          <a:xfrm>
            <a:off x="360608" y="1690686"/>
            <a:ext cx="11526592" cy="4980569"/>
          </a:xfrm>
        </p:spPr>
        <p:txBody>
          <a:bodyPr>
            <a:normAutofit/>
          </a:bodyPr>
          <a:lstStyle/>
          <a:p>
            <a:pPr marL="0" indent="0">
              <a:buNone/>
            </a:pPr>
            <a:r>
              <a:rPr lang="en-IE" sz="4000" dirty="0">
                <a:solidFill>
                  <a:schemeClr val="accent1">
                    <a:lumMod val="50000"/>
                  </a:schemeClr>
                </a:solidFill>
              </a:rPr>
              <a:t>When a learner takes a place on a CDETB Course, they will </a:t>
            </a:r>
            <a:r>
              <a:rPr lang="en-IE" sz="4000" dirty="0">
                <a:solidFill>
                  <a:schemeClr val="accent1">
                    <a:lumMod val="75000"/>
                  </a:schemeClr>
                </a:solidFill>
              </a:rPr>
              <a:t>take part in a programme of education</a:t>
            </a:r>
            <a:r>
              <a:rPr lang="en-IE" sz="4000" dirty="0">
                <a:solidFill>
                  <a:schemeClr val="accent1">
                    <a:lumMod val="50000"/>
                  </a:schemeClr>
                </a:solidFill>
              </a:rPr>
              <a:t>. </a:t>
            </a:r>
          </a:p>
          <a:p>
            <a:pPr marL="0" indent="0">
              <a:buNone/>
            </a:pPr>
            <a:endParaRPr lang="en-IE" sz="1400" dirty="0">
              <a:solidFill>
                <a:schemeClr val="accent1">
                  <a:lumMod val="50000"/>
                </a:schemeClr>
              </a:solidFill>
            </a:endParaRPr>
          </a:p>
          <a:p>
            <a:pPr marL="0" indent="0">
              <a:buNone/>
            </a:pPr>
            <a:r>
              <a:rPr lang="en-IE" sz="3600" i="1" dirty="0">
                <a:solidFill>
                  <a:schemeClr val="accent1">
                    <a:lumMod val="50000"/>
                  </a:schemeClr>
                </a:solidFill>
              </a:rPr>
              <a:t>Education</a:t>
            </a:r>
            <a:r>
              <a:rPr lang="en-IE" sz="3600" dirty="0">
                <a:solidFill>
                  <a:schemeClr val="accent1">
                    <a:lumMod val="50000"/>
                  </a:schemeClr>
                </a:solidFill>
              </a:rPr>
              <a:t> from Latin </a:t>
            </a:r>
            <a:r>
              <a:rPr lang="en-IE" sz="3600" dirty="0" err="1">
                <a:solidFill>
                  <a:schemeClr val="accent1">
                    <a:lumMod val="50000"/>
                  </a:schemeClr>
                </a:solidFill>
              </a:rPr>
              <a:t>educat</a:t>
            </a:r>
            <a:r>
              <a:rPr lang="en-IE" sz="3600" dirty="0">
                <a:solidFill>
                  <a:schemeClr val="accent1">
                    <a:lumMod val="50000"/>
                  </a:schemeClr>
                </a:solidFill>
              </a:rPr>
              <a:t>- '</a:t>
            </a:r>
            <a:r>
              <a:rPr lang="en-IE" sz="3600" dirty="0">
                <a:solidFill>
                  <a:schemeClr val="accent1">
                    <a:lumMod val="75000"/>
                  </a:schemeClr>
                </a:solidFill>
              </a:rPr>
              <a:t>led out</a:t>
            </a:r>
            <a:r>
              <a:rPr lang="en-IE" sz="3600" dirty="0">
                <a:solidFill>
                  <a:schemeClr val="accent1">
                    <a:lumMod val="50000"/>
                  </a:schemeClr>
                </a:solidFill>
              </a:rPr>
              <a:t>‘ or ‘</a:t>
            </a:r>
            <a:r>
              <a:rPr lang="en-IE" sz="3600" dirty="0">
                <a:solidFill>
                  <a:schemeClr val="accent1">
                    <a:lumMod val="75000"/>
                  </a:schemeClr>
                </a:solidFill>
              </a:rPr>
              <a:t>draw out</a:t>
            </a:r>
            <a:r>
              <a:rPr lang="en-IE" sz="3600" dirty="0">
                <a:solidFill>
                  <a:schemeClr val="accent1">
                    <a:lumMod val="50000"/>
                  </a:schemeClr>
                </a:solidFill>
              </a:rPr>
              <a:t>’</a:t>
            </a:r>
          </a:p>
          <a:p>
            <a:pPr marL="0" indent="0">
              <a:buNone/>
            </a:pPr>
            <a:r>
              <a:rPr lang="en-IE" sz="3600" i="1" dirty="0">
                <a:solidFill>
                  <a:schemeClr val="accent1">
                    <a:lumMod val="50000"/>
                  </a:schemeClr>
                </a:solidFill>
              </a:rPr>
              <a:t>Syllabus</a:t>
            </a:r>
            <a:r>
              <a:rPr lang="en-IE" sz="3600" dirty="0">
                <a:solidFill>
                  <a:schemeClr val="accent1">
                    <a:lumMod val="50000"/>
                  </a:schemeClr>
                </a:solidFill>
              </a:rPr>
              <a:t> from modern Latin syllabus ‘</a:t>
            </a:r>
            <a:r>
              <a:rPr lang="en-IE" sz="3600" dirty="0">
                <a:solidFill>
                  <a:schemeClr val="accent1">
                    <a:lumMod val="75000"/>
                  </a:schemeClr>
                </a:solidFill>
              </a:rPr>
              <a:t>list</a:t>
            </a:r>
            <a:r>
              <a:rPr lang="en-IE" sz="3600" dirty="0">
                <a:solidFill>
                  <a:schemeClr val="accent1">
                    <a:lumMod val="50000"/>
                  </a:schemeClr>
                </a:solidFill>
              </a:rPr>
              <a:t>’</a:t>
            </a:r>
          </a:p>
          <a:p>
            <a:pPr marL="0" indent="0">
              <a:buNone/>
            </a:pPr>
            <a:r>
              <a:rPr lang="en-IE" sz="3600" i="1" dirty="0">
                <a:solidFill>
                  <a:schemeClr val="accent1">
                    <a:lumMod val="50000"/>
                  </a:schemeClr>
                </a:solidFill>
              </a:rPr>
              <a:t>Curriculum</a:t>
            </a:r>
            <a:r>
              <a:rPr lang="en-IE" sz="3600" dirty="0">
                <a:solidFill>
                  <a:schemeClr val="accent1">
                    <a:lumMod val="50000"/>
                  </a:schemeClr>
                </a:solidFill>
              </a:rPr>
              <a:t> from the original Latin meaning…was</a:t>
            </a:r>
            <a:r>
              <a:rPr lang="en-IE" sz="3600" dirty="0">
                <a:solidFill>
                  <a:schemeClr val="accent1">
                    <a:lumMod val="75000"/>
                  </a:schemeClr>
                </a:solidFill>
              </a:rPr>
              <a:t> a course, </a:t>
            </a:r>
            <a:r>
              <a:rPr lang="en-IE" sz="3600" dirty="0">
                <a:solidFill>
                  <a:schemeClr val="accent1">
                    <a:lumMod val="50000"/>
                  </a:schemeClr>
                </a:solidFill>
              </a:rPr>
              <a:t>but of the kind that one runs around (it came from </a:t>
            </a:r>
            <a:r>
              <a:rPr lang="en-IE" sz="3600" dirty="0" err="1">
                <a:solidFill>
                  <a:schemeClr val="accent1">
                    <a:lumMod val="50000"/>
                  </a:schemeClr>
                </a:solidFill>
              </a:rPr>
              <a:t>currere</a:t>
            </a:r>
            <a:r>
              <a:rPr lang="en-IE" sz="3600" dirty="0">
                <a:solidFill>
                  <a:schemeClr val="accent1">
                    <a:lumMod val="50000"/>
                  </a:schemeClr>
                </a:solidFill>
              </a:rPr>
              <a:t>, </a:t>
            </a:r>
            <a:r>
              <a:rPr lang="en-IE" sz="3600" dirty="0">
                <a:solidFill>
                  <a:schemeClr val="accent1">
                    <a:lumMod val="75000"/>
                  </a:schemeClr>
                </a:solidFill>
              </a:rPr>
              <a:t>to run</a:t>
            </a:r>
            <a:r>
              <a:rPr lang="en-IE" sz="3600" dirty="0">
                <a:solidFill>
                  <a:schemeClr val="accent1">
                    <a:lumMod val="50000"/>
                  </a:schemeClr>
                </a:solidFill>
              </a:rPr>
              <a:t>)</a:t>
            </a:r>
          </a:p>
          <a:p>
            <a:pPr marL="0" indent="0">
              <a:buNone/>
            </a:pPr>
            <a:r>
              <a:rPr lang="en-IE" sz="3600" dirty="0">
                <a:solidFill>
                  <a:schemeClr val="accent1">
                    <a:lumMod val="50000"/>
                  </a:schemeClr>
                </a:solidFill>
              </a:rPr>
              <a:t>            </a:t>
            </a:r>
            <a:r>
              <a:rPr lang="en-IE" sz="3600" i="1" dirty="0">
                <a:solidFill>
                  <a:schemeClr val="accent1">
                    <a:lumMod val="50000"/>
                  </a:schemeClr>
                </a:solidFill>
              </a:rPr>
              <a:t>Education is a Journey from which you Develop</a:t>
            </a:r>
          </a:p>
        </p:txBody>
      </p:sp>
      <p:pic>
        <p:nvPicPr>
          <p:cNvPr id="5" name="Picture 4"/>
          <p:cNvPicPr>
            <a:picLocks noChangeAspect="1"/>
          </p:cNvPicPr>
          <p:nvPr/>
        </p:nvPicPr>
        <p:blipFill>
          <a:blip r:embed="rId2"/>
          <a:stretch>
            <a:fillRect/>
          </a:stretch>
        </p:blipFill>
        <p:spPr>
          <a:xfrm>
            <a:off x="1176876" y="688466"/>
            <a:ext cx="1853345" cy="896190"/>
          </a:xfrm>
          <a:prstGeom prst="rect">
            <a:avLst/>
          </a:prstGeom>
        </p:spPr>
      </p:pic>
    </p:spTree>
    <p:extLst>
      <p:ext uri="{BB962C8B-B14F-4D97-AF65-F5344CB8AC3E}">
        <p14:creationId xmlns:p14="http://schemas.microsoft.com/office/powerpoint/2010/main" val="720179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a:solidFill>
                  <a:schemeClr val="accent1">
                    <a:lumMod val="50000"/>
                  </a:schemeClr>
                </a:solidFill>
              </a:rPr>
              <a:t>Quality FET Courses</a:t>
            </a:r>
          </a:p>
        </p:txBody>
      </p:sp>
      <p:sp>
        <p:nvSpPr>
          <p:cNvPr id="3" name="Content Placeholder 2"/>
          <p:cNvSpPr>
            <a:spLocks noGrp="1"/>
          </p:cNvSpPr>
          <p:nvPr>
            <p:ph idx="1"/>
          </p:nvPr>
        </p:nvSpPr>
        <p:spPr>
          <a:xfrm>
            <a:off x="283335" y="1825625"/>
            <a:ext cx="11758411" cy="4819874"/>
          </a:xfrm>
        </p:spPr>
        <p:txBody>
          <a:bodyPr>
            <a:normAutofit/>
          </a:bodyPr>
          <a:lstStyle/>
          <a:p>
            <a:r>
              <a:rPr lang="en-IE" sz="3600" dirty="0">
                <a:solidFill>
                  <a:schemeClr val="accent1">
                    <a:lumMod val="50000"/>
                  </a:schemeClr>
                </a:solidFill>
              </a:rPr>
              <a:t>Our programmes can be of </a:t>
            </a:r>
            <a:r>
              <a:rPr lang="en-IE" sz="3600" dirty="0">
                <a:solidFill>
                  <a:schemeClr val="accent1">
                    <a:lumMod val="75000"/>
                  </a:schemeClr>
                </a:solidFill>
              </a:rPr>
              <a:t>9</a:t>
            </a:r>
            <a:r>
              <a:rPr lang="en-IE" sz="3600" dirty="0">
                <a:solidFill>
                  <a:schemeClr val="accent1">
                    <a:lumMod val="50000"/>
                  </a:schemeClr>
                </a:solidFill>
              </a:rPr>
              <a:t> weeks, </a:t>
            </a:r>
            <a:r>
              <a:rPr lang="en-IE" sz="3600" dirty="0">
                <a:solidFill>
                  <a:schemeClr val="accent1">
                    <a:lumMod val="75000"/>
                  </a:schemeClr>
                </a:solidFill>
              </a:rPr>
              <a:t>9</a:t>
            </a:r>
            <a:r>
              <a:rPr lang="en-IE" sz="3600" dirty="0">
                <a:solidFill>
                  <a:schemeClr val="accent1">
                    <a:lumMod val="50000"/>
                  </a:schemeClr>
                </a:solidFill>
              </a:rPr>
              <a:t> months or </a:t>
            </a:r>
            <a:r>
              <a:rPr lang="en-IE" sz="3600" dirty="0">
                <a:solidFill>
                  <a:schemeClr val="accent1">
                    <a:lumMod val="75000"/>
                  </a:schemeClr>
                </a:solidFill>
              </a:rPr>
              <a:t>2</a:t>
            </a:r>
            <a:r>
              <a:rPr lang="en-IE" sz="3600" dirty="0">
                <a:solidFill>
                  <a:schemeClr val="accent1">
                    <a:lumMod val="50000"/>
                  </a:schemeClr>
                </a:solidFill>
              </a:rPr>
              <a:t> years duration.</a:t>
            </a:r>
          </a:p>
          <a:p>
            <a:r>
              <a:rPr lang="en-IE" sz="3600" dirty="0">
                <a:solidFill>
                  <a:schemeClr val="accent1">
                    <a:lumMod val="50000"/>
                  </a:schemeClr>
                </a:solidFill>
              </a:rPr>
              <a:t>FET Programmes are the vehicle by which we deliver education for our FET Provision from Levels </a:t>
            </a:r>
            <a:r>
              <a:rPr lang="en-IE" sz="3600" dirty="0">
                <a:solidFill>
                  <a:schemeClr val="accent1">
                    <a:lumMod val="75000"/>
                  </a:schemeClr>
                </a:solidFill>
              </a:rPr>
              <a:t>1-6</a:t>
            </a:r>
            <a:r>
              <a:rPr lang="en-IE" sz="3600" dirty="0">
                <a:solidFill>
                  <a:schemeClr val="accent1">
                    <a:lumMod val="50000"/>
                  </a:schemeClr>
                </a:solidFill>
              </a:rPr>
              <a:t> on the National Qualifications Framework (NQF). Certification is not an aim of every FET programme. </a:t>
            </a:r>
          </a:p>
          <a:p>
            <a:r>
              <a:rPr lang="en-IE" sz="3600" dirty="0">
                <a:solidFill>
                  <a:schemeClr val="accent1">
                    <a:lumMod val="50000"/>
                  </a:schemeClr>
                </a:solidFill>
              </a:rPr>
              <a:t>The quality of our programmes is of central importance. The key activity is teaching and learning. The key relationship is that of teacher/student or educator/learner.</a:t>
            </a:r>
            <a:endParaRPr lang="en-US" dirty="0"/>
          </a:p>
        </p:txBody>
      </p:sp>
      <p:pic>
        <p:nvPicPr>
          <p:cNvPr id="6" name="Picture 5"/>
          <p:cNvPicPr>
            <a:picLocks noChangeAspect="1"/>
          </p:cNvPicPr>
          <p:nvPr/>
        </p:nvPicPr>
        <p:blipFill>
          <a:blip r:embed="rId2"/>
          <a:stretch>
            <a:fillRect/>
          </a:stretch>
        </p:blipFill>
        <p:spPr>
          <a:xfrm>
            <a:off x="1370059" y="579811"/>
            <a:ext cx="1853345" cy="896190"/>
          </a:xfrm>
          <a:prstGeom prst="rect">
            <a:avLst/>
          </a:prstGeom>
        </p:spPr>
      </p:pic>
    </p:spTree>
    <p:extLst>
      <p:ext uri="{BB962C8B-B14F-4D97-AF65-F5344CB8AC3E}">
        <p14:creationId xmlns:p14="http://schemas.microsoft.com/office/powerpoint/2010/main" val="659466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lstStyle/>
          <a:p>
            <a:r>
              <a:rPr lang="en-IE" dirty="0">
                <a:solidFill>
                  <a:schemeClr val="accent1">
                    <a:lumMod val="50000"/>
                  </a:schemeClr>
                </a:solidFill>
              </a:rPr>
              <a:t>                                Quality Assurance</a:t>
            </a:r>
            <a:endParaRPr lang="en-US" dirty="0">
              <a:solidFill>
                <a:schemeClr val="accent1">
                  <a:lumMod val="50000"/>
                </a:schemeClr>
              </a:solidFill>
            </a:endParaRPr>
          </a:p>
        </p:txBody>
      </p:sp>
      <p:sp>
        <p:nvSpPr>
          <p:cNvPr id="4" name="Content Placeholder 3"/>
          <p:cNvSpPr>
            <a:spLocks noGrp="1"/>
          </p:cNvSpPr>
          <p:nvPr>
            <p:ph idx="1"/>
          </p:nvPr>
        </p:nvSpPr>
        <p:spPr>
          <a:xfrm>
            <a:off x="283335" y="1365162"/>
            <a:ext cx="11616744" cy="5190184"/>
          </a:xfrm>
        </p:spPr>
        <p:txBody>
          <a:bodyPr>
            <a:normAutofit fontScale="92500" lnSpcReduction="10000"/>
          </a:bodyPr>
          <a:lstStyle/>
          <a:p>
            <a:pPr marL="0" indent="0">
              <a:buNone/>
            </a:pPr>
            <a:endParaRPr lang="en-IE" sz="4400" dirty="0">
              <a:solidFill>
                <a:schemeClr val="accent1">
                  <a:lumMod val="50000"/>
                </a:schemeClr>
              </a:solidFill>
            </a:endParaRPr>
          </a:p>
          <a:p>
            <a:pPr marL="0" indent="0">
              <a:buNone/>
            </a:pPr>
            <a:r>
              <a:rPr lang="en-IE" sz="4400" dirty="0">
                <a:solidFill>
                  <a:schemeClr val="accent1">
                    <a:lumMod val="50000"/>
                  </a:schemeClr>
                </a:solidFill>
              </a:rPr>
              <a:t>No precise definition: </a:t>
            </a:r>
            <a:r>
              <a:rPr lang="en-IE" sz="4400" i="1" dirty="0">
                <a:solidFill>
                  <a:schemeClr val="accent1">
                    <a:lumMod val="50000"/>
                  </a:schemeClr>
                </a:solidFill>
              </a:rPr>
              <a:t>‘at a minimum, a level of service that meets [learner] needs and expectations  -  so quality assurance is anything that a provider does to ensure that it’s learners experience quality’ </a:t>
            </a:r>
            <a:r>
              <a:rPr lang="en-IE" sz="4400" dirty="0">
                <a:solidFill>
                  <a:schemeClr val="accent1">
                    <a:lumMod val="50000"/>
                  </a:schemeClr>
                </a:solidFill>
              </a:rPr>
              <a:t>(QQI).</a:t>
            </a:r>
          </a:p>
          <a:p>
            <a:pPr marL="0" indent="0">
              <a:buNone/>
            </a:pPr>
            <a:r>
              <a:rPr lang="en-IE" sz="4000" dirty="0">
                <a:solidFill>
                  <a:schemeClr val="accent1">
                    <a:lumMod val="50000"/>
                  </a:schemeClr>
                </a:solidFill>
              </a:rPr>
              <a:t>Quality Assurance is also about Managing Risk. Promoting Trust and Confidence and Good Will. Key intangible assets of any organisation. </a:t>
            </a:r>
          </a:p>
          <a:p>
            <a:pPr marL="0" indent="0">
              <a:buNone/>
            </a:pPr>
            <a:r>
              <a:rPr lang="en-IE" sz="4000" dirty="0">
                <a:solidFill>
                  <a:schemeClr val="accent1">
                    <a:lumMod val="50000"/>
                  </a:schemeClr>
                </a:solidFill>
              </a:rPr>
              <a:t>Avoidance of reputational damage.</a:t>
            </a:r>
          </a:p>
          <a:p>
            <a:pPr marL="0" indent="0">
              <a:buNone/>
            </a:pPr>
            <a:endParaRPr lang="en-IE" sz="4400" dirty="0">
              <a:solidFill>
                <a:schemeClr val="accent1">
                  <a:lumMod val="50000"/>
                </a:schemeClr>
              </a:solidFill>
            </a:endParaRPr>
          </a:p>
          <a:p>
            <a:pPr marL="0" indent="0">
              <a:buNone/>
            </a:pPr>
            <a:endParaRPr lang="en-IE" sz="4400" dirty="0">
              <a:solidFill>
                <a:schemeClr val="accent1">
                  <a:lumMod val="50000"/>
                </a:schemeClr>
              </a:solidFill>
            </a:endParaRPr>
          </a:p>
        </p:txBody>
      </p:sp>
      <p:pic>
        <p:nvPicPr>
          <p:cNvPr id="6" name="Picture 5"/>
          <p:cNvPicPr>
            <a:picLocks noChangeAspect="1"/>
          </p:cNvPicPr>
          <p:nvPr/>
        </p:nvPicPr>
        <p:blipFill>
          <a:blip r:embed="rId2"/>
          <a:stretch>
            <a:fillRect/>
          </a:stretch>
        </p:blipFill>
        <p:spPr>
          <a:xfrm>
            <a:off x="1511727" y="579811"/>
            <a:ext cx="1853345" cy="896190"/>
          </a:xfrm>
          <a:prstGeom prst="rect">
            <a:avLst/>
          </a:prstGeom>
        </p:spPr>
      </p:pic>
    </p:spTree>
    <p:extLst>
      <p:ext uri="{BB962C8B-B14F-4D97-AF65-F5344CB8AC3E}">
        <p14:creationId xmlns:p14="http://schemas.microsoft.com/office/powerpoint/2010/main" val="888454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00766" y="579811"/>
            <a:ext cx="1853345" cy="896190"/>
          </a:xfrm>
          <a:prstGeom prst="rect">
            <a:avLst/>
          </a:prstGeom>
        </p:spPr>
      </p:pic>
      <p:sp>
        <p:nvSpPr>
          <p:cNvPr id="2" name="Title 1"/>
          <p:cNvSpPr>
            <a:spLocks noGrp="1"/>
          </p:cNvSpPr>
          <p:nvPr>
            <p:ph type="title"/>
          </p:nvPr>
        </p:nvSpPr>
        <p:spPr>
          <a:xfrm>
            <a:off x="834443" y="150438"/>
            <a:ext cx="10653511" cy="1227601"/>
          </a:xfrm>
        </p:spPr>
        <p:txBody>
          <a:bodyPr/>
          <a:lstStyle/>
          <a:p>
            <a:r>
              <a:rPr lang="en-IE" dirty="0"/>
              <a:t>                      Quality Assurance: Policy Context</a:t>
            </a:r>
            <a:endParaRPr lang="en-US" dirty="0"/>
          </a:p>
        </p:txBody>
      </p:sp>
      <p:sp>
        <p:nvSpPr>
          <p:cNvPr id="3" name="Content Placeholder 2"/>
          <p:cNvSpPr>
            <a:spLocks noGrp="1"/>
          </p:cNvSpPr>
          <p:nvPr>
            <p:ph idx="1"/>
          </p:nvPr>
        </p:nvSpPr>
        <p:spPr>
          <a:xfrm>
            <a:off x="310166" y="1568046"/>
            <a:ext cx="11881833" cy="5289953"/>
          </a:xfrm>
        </p:spPr>
        <p:txBody>
          <a:bodyPr>
            <a:normAutofit fontScale="92500" lnSpcReduction="20000"/>
          </a:bodyPr>
          <a:lstStyle/>
          <a:p>
            <a:pPr marL="0" indent="0">
              <a:buNone/>
            </a:pPr>
            <a:r>
              <a:rPr lang="en-IE" dirty="0">
                <a:solidFill>
                  <a:schemeClr val="accent1">
                    <a:lumMod val="50000"/>
                  </a:schemeClr>
                </a:solidFill>
              </a:rPr>
              <a:t>EQAVET – European Quality Assurance Framework Dual objectives of FET are excellence and inclusion . EQAVET goals :</a:t>
            </a:r>
          </a:p>
          <a:p>
            <a:pPr marL="0" indent="0">
              <a:buNone/>
            </a:pPr>
            <a:r>
              <a:rPr lang="en-IE" dirty="0">
                <a:solidFill>
                  <a:schemeClr val="accent1">
                    <a:lumMod val="50000"/>
                  </a:schemeClr>
                </a:solidFill>
              </a:rPr>
              <a:t>•	Greater Investment in Teacher/Tutor/Trainer Training and CPD</a:t>
            </a:r>
          </a:p>
          <a:p>
            <a:pPr marL="0" indent="0">
              <a:buNone/>
            </a:pPr>
            <a:r>
              <a:rPr lang="en-IE" dirty="0">
                <a:solidFill>
                  <a:schemeClr val="accent1">
                    <a:lumMod val="50000"/>
                  </a:schemeClr>
                </a:solidFill>
              </a:rPr>
              <a:t>•	Greater Participation in FET Programmes</a:t>
            </a:r>
          </a:p>
          <a:p>
            <a:pPr marL="0" indent="0">
              <a:buNone/>
            </a:pPr>
            <a:r>
              <a:rPr lang="en-IE" dirty="0">
                <a:solidFill>
                  <a:schemeClr val="accent1">
                    <a:lumMod val="50000"/>
                  </a:schemeClr>
                </a:solidFill>
              </a:rPr>
              <a:t>•	Greater Completion rate of FET Programmes</a:t>
            </a:r>
          </a:p>
          <a:p>
            <a:pPr marL="0" indent="0">
              <a:buNone/>
            </a:pPr>
            <a:r>
              <a:rPr lang="en-IE" dirty="0">
                <a:solidFill>
                  <a:schemeClr val="accent1">
                    <a:lumMod val="50000"/>
                  </a:schemeClr>
                </a:solidFill>
              </a:rPr>
              <a:t>•	Greater Placement rate of FET Graduates</a:t>
            </a:r>
          </a:p>
          <a:p>
            <a:pPr marL="0" indent="0">
              <a:buNone/>
            </a:pPr>
            <a:r>
              <a:rPr lang="en-IE" dirty="0">
                <a:solidFill>
                  <a:schemeClr val="accent1">
                    <a:lumMod val="50000"/>
                  </a:schemeClr>
                </a:solidFill>
              </a:rPr>
              <a:t>•	Greater </a:t>
            </a:r>
            <a:r>
              <a:rPr lang="en-IE" dirty="0" err="1">
                <a:solidFill>
                  <a:schemeClr val="accent1">
                    <a:lumMod val="50000"/>
                  </a:schemeClr>
                </a:solidFill>
              </a:rPr>
              <a:t>Utlitisation</a:t>
            </a:r>
            <a:r>
              <a:rPr lang="en-IE" dirty="0">
                <a:solidFill>
                  <a:schemeClr val="accent1">
                    <a:lumMod val="50000"/>
                  </a:schemeClr>
                </a:solidFill>
              </a:rPr>
              <a:t> of acquired skills in the workplace</a:t>
            </a:r>
          </a:p>
          <a:p>
            <a:pPr marL="0" indent="0">
              <a:buNone/>
            </a:pPr>
            <a:r>
              <a:rPr lang="en-IE" dirty="0">
                <a:solidFill>
                  <a:schemeClr val="accent1">
                    <a:lumMod val="50000"/>
                  </a:schemeClr>
                </a:solidFill>
              </a:rPr>
              <a:t>•	Greater Access to FET Programmes</a:t>
            </a:r>
          </a:p>
          <a:p>
            <a:pPr marL="0" indent="0">
              <a:buNone/>
            </a:pPr>
            <a:r>
              <a:rPr lang="en-IE" dirty="0">
                <a:solidFill>
                  <a:schemeClr val="accent1">
                    <a:lumMod val="50000"/>
                  </a:schemeClr>
                </a:solidFill>
              </a:rPr>
              <a:t>•	Greater Participation in FET programmes by vulnerable groups</a:t>
            </a:r>
          </a:p>
          <a:p>
            <a:pPr marL="0" indent="0">
              <a:buNone/>
            </a:pPr>
            <a:r>
              <a:rPr lang="en-IE" dirty="0">
                <a:solidFill>
                  <a:schemeClr val="accent1">
                    <a:lumMod val="50000"/>
                  </a:schemeClr>
                </a:solidFill>
              </a:rPr>
              <a:t>•	Improved Mechanisms for identifying training needs in the labour market</a:t>
            </a:r>
          </a:p>
          <a:p>
            <a:pPr marL="0" indent="0">
              <a:buNone/>
            </a:pPr>
            <a:r>
              <a:rPr lang="en-IE" dirty="0">
                <a:solidFill>
                  <a:schemeClr val="accent1">
                    <a:lumMod val="50000"/>
                  </a:schemeClr>
                </a:solidFill>
              </a:rPr>
              <a:t>•	Lower Unemployment rate</a:t>
            </a:r>
          </a:p>
          <a:p>
            <a:pPr marL="0" indent="0">
              <a:buNone/>
            </a:pPr>
            <a:r>
              <a:rPr lang="en-IE" dirty="0">
                <a:solidFill>
                  <a:schemeClr val="accent1">
                    <a:lumMod val="50000"/>
                  </a:schemeClr>
                </a:solidFill>
              </a:rPr>
              <a:t>Recognition and enhanced status of FET - with Employers, HEIs, Parents, Learners and wider society. CEDEFOP Report – shows strong emphasis on HE in Ireland</a:t>
            </a:r>
          </a:p>
          <a:p>
            <a:pPr marL="0" indent="0">
              <a:buNone/>
            </a:pPr>
            <a:endParaRPr lang="en-IE" dirty="0">
              <a:solidFill>
                <a:schemeClr val="accent1">
                  <a:lumMod val="50000"/>
                </a:schemeClr>
              </a:solidFill>
            </a:endParaRPr>
          </a:p>
          <a:p>
            <a:pPr marL="0" indent="0">
              <a:buNone/>
            </a:pPr>
            <a:endParaRPr lang="en-US" dirty="0"/>
          </a:p>
        </p:txBody>
      </p:sp>
    </p:spTree>
    <p:extLst>
      <p:ext uri="{BB962C8B-B14F-4D97-AF65-F5344CB8AC3E}">
        <p14:creationId xmlns:p14="http://schemas.microsoft.com/office/powerpoint/2010/main" val="39990328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175210F3DE054BB770F6C52280349D" ma:contentTypeVersion="3" ma:contentTypeDescription="Create a new document." ma:contentTypeScope="" ma:versionID="dcb8e0bdc94a0608869c1b61f42445d1">
  <xsd:schema xmlns:xsd="http://www.w3.org/2001/XMLSchema" xmlns:xs="http://www.w3.org/2001/XMLSchema" xmlns:p="http://schemas.microsoft.com/office/2006/metadata/properties" targetNamespace="http://schemas.microsoft.com/office/2006/metadata/properties" ma:root="true" ma:fieldsID="dbdce857514447a0c1349bf2ece187a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48F8C9-2993-4C66-B77D-636B4329FE96}"/>
</file>

<file path=customXml/itemProps2.xml><?xml version="1.0" encoding="utf-8"?>
<ds:datastoreItem xmlns:ds="http://schemas.openxmlformats.org/officeDocument/2006/customXml" ds:itemID="{0C2FED86-2827-40A1-A2FE-5F4BF34335D7}"/>
</file>

<file path=customXml/itemProps3.xml><?xml version="1.0" encoding="utf-8"?>
<ds:datastoreItem xmlns:ds="http://schemas.openxmlformats.org/officeDocument/2006/customXml" ds:itemID="{C2588497-E932-4283-89D9-B690978B829C}"/>
</file>

<file path=docProps/app.xml><?xml version="1.0" encoding="utf-8"?>
<Properties xmlns="http://schemas.openxmlformats.org/officeDocument/2006/extended-properties" xmlns:vt="http://schemas.openxmlformats.org/officeDocument/2006/docPropsVTypes">
  <Template/>
  <TotalTime>427</TotalTime>
  <Words>4106</Words>
  <Application>Microsoft Office PowerPoint</Application>
  <PresentationFormat>Widescreen</PresentationFormat>
  <Paragraphs>235</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Times New Roman</vt:lpstr>
      <vt:lpstr>Office Theme</vt:lpstr>
      <vt:lpstr>Quality Assurance – Role of Data Collection  Are we Asking the Right Questions, in the Right way and Can we find all the Right Answers? </vt:lpstr>
      <vt:lpstr>                                 Who are we?</vt:lpstr>
      <vt:lpstr>                                     Who are we?</vt:lpstr>
      <vt:lpstr>                                         Who are we?</vt:lpstr>
      <vt:lpstr>                                           Who are we?</vt:lpstr>
      <vt:lpstr>                            Quality FET Courses</vt:lpstr>
      <vt:lpstr>                                Quality FET Courses</vt:lpstr>
      <vt:lpstr>                                Quality Assurance</vt:lpstr>
      <vt:lpstr>                      Quality Assurance: Policy Context</vt:lpstr>
      <vt:lpstr>                     Quality Assurance: Policy Context</vt:lpstr>
      <vt:lpstr>                       Quality Assurance: Policy Context</vt:lpstr>
      <vt:lpstr>                      Quality Assurance: Policy Context</vt:lpstr>
      <vt:lpstr>                     Quality Assurance: Policy Context</vt:lpstr>
      <vt:lpstr>PowerPoint Presentation</vt:lpstr>
      <vt:lpstr>                   Quality Assurance: Data Collection</vt:lpstr>
      <vt:lpstr>                      What does a Quality Programme                          look like?</vt:lpstr>
      <vt:lpstr>                    </vt:lpstr>
      <vt:lpstr>                            What does a Quality Programme                             look like?</vt:lpstr>
      <vt:lpstr>                      Wider Benefits of Education</vt:lpstr>
      <vt:lpstr>                           How do we Deliver Quality                            Programmes?</vt:lpstr>
      <vt:lpstr>                            How do we Deliver Quality                             Programmes?</vt:lpstr>
      <vt:lpstr>                        How do we Deliver Quality                                  Programmes?</vt:lpstr>
      <vt:lpstr>                           Challenges of QA; Data Collection</vt:lpstr>
      <vt:lpstr>                                  Data Collection Systems</vt:lpstr>
      <vt:lpstr>                        Data Collection Systems - Issues</vt:lpstr>
      <vt:lpstr>                              Using Data from Data                                 Collection Systems</vt:lpstr>
      <vt:lpstr>                               Action Research</vt:lpstr>
      <vt:lpstr>                                   Action Research Projects:                             Programme Approval Systems</vt:lpstr>
      <vt:lpstr>                         Action Research Projects:                         Programme Cluster Groups</vt:lpstr>
      <vt:lpstr>                            Action Research Project                                 Maths for STEM </vt:lpstr>
      <vt:lpstr>                               Action Research Project                                     Maths for STEM</vt:lpstr>
      <vt:lpstr>                      Action Research Projects                           Progress Framework Tracking</vt:lpstr>
      <vt:lpstr>                         Action Research Projects:                            Progress Framework Tracking</vt:lpstr>
      <vt:lpstr>PowerPoint Presentation</vt:lpstr>
      <vt:lpstr>                            Action Research Projects                               Progress Framework Tracking</vt:lpstr>
      <vt:lpstr>PowerPoint Presentation</vt:lpstr>
    </vt:vector>
  </TitlesOfParts>
  <Company>SUSI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Assurance – Role of Data Collection  Are we Asking the Right Questions, in the Right way and Can we find all the Right Answers?</dc:title>
  <dc:creator>Treasa Brannick O'Cillin</dc:creator>
  <cp:lastModifiedBy>Deirdre Miller</cp:lastModifiedBy>
  <cp:revision>47</cp:revision>
  <dcterms:created xsi:type="dcterms:W3CDTF">2016-06-19T20:30:30Z</dcterms:created>
  <dcterms:modified xsi:type="dcterms:W3CDTF">2016-10-28T15:20:36Z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0x010100FE175210F3DE054BB770F6C52280349D</vt:lpwstr>
  </property>
  <property fmtid="{D5CDD505-2E9C-101B-9397-08002B2CF9AE}" pid="3" name="Publication Set Document Link">
    <vt:lpwstr>http://www.qqi.ie/_layouts/15/wrkstat.aspx?List=f04193f2-1383-4e5d-85cd-d54ab328d608&amp;WorkflowInstanceName=579c12c2-57ef-40a7-b6d7-850225162242, Publication Set Document Type</vt:lpwstr>
  </property>
  <property fmtid="{D5CDD505-2E9C-101B-9397-08002B2CF9AE}" pid="4" name="Document Keywords">
    <vt:lpwstr>50;#FET|490f6e19-ede2-42f9-b690-90220ccec4c4;#11;#Quality Assurance|8605985c-96bc-4094-8522-dfade1d7ac01</vt:lpwstr>
  </property>
  <property fmtid="{D5CDD505-2E9C-101B-9397-08002B2CF9AE}" pid="5" name="Publication Set Lookup Return Values">
    <vt:lpwstr>http://www.qqi.ie/_layouts/15/wrkstat.aspx?List=f04193f2-1383-4e5d-85cd-d54ab328d608&amp;WorkflowInstanceName=dea7bc05-5976-42a5-95d7-e9c6fe50c9ad, Keywords Workflow</vt:lpwstr>
  </property>
  <property fmtid="{D5CDD505-2E9C-101B-9397-08002B2CF9AE}" pid="6" name="Document Keywords Formatted">
    <vt:lpwstr>FET; Quality Assurance</vt:lpwstr>
  </property>
  <property fmtid="{D5CDD505-2E9C-101B-9397-08002B2CF9AE}" pid="7" name="ha675e17708345bdbcf07554cc7fc21b">
    <vt:lpwstr>FET|490f6e19-ede2-42f9-b690-90220ccec4c4;Quality Assurance|8605985c-96bc-4094-8522-dfade1d7ac01</vt:lpwstr>
  </property>
  <property fmtid="{D5CDD505-2E9C-101B-9397-08002B2CF9AE}" pid="8" name="Document Link">
    <vt:lpwstr>/Publications/Quality Assurance – Role of Data Collection - Treasa Brannik OCillin.pptx</vt:lpwstr>
  </property>
  <property fmtid="{D5CDD505-2E9C-101B-9397-08002B2CF9AE}" pid="9" name="TaxCatchAll">
    <vt:lpwstr>50;#;#11;#</vt:lpwstr>
  </property>
  <property fmtid="{D5CDD505-2E9C-101B-9397-08002B2CF9AE}" pid="10" name="Document Type">
    <vt:lpwstr>Meeting Notes</vt:lpwstr>
  </property>
  <property fmtid="{D5CDD505-2E9C-101B-9397-08002B2CF9AE}" pid="11" name="Document Title">
    <vt:lpwstr>Quality Assurance – Role of Data Collection - Treasa Brannik OCillin</vt:lpwstr>
  </property>
  <property fmtid="{D5CDD505-2E9C-101B-9397-08002B2CF9AE}" pid="12" name="Document Publication Date">
    <vt:filetime>2016-10-27T23:00:00Z</vt:filetime>
  </property>
  <property fmtid="{D5CDD505-2E9C-101B-9397-08002B2CF9AE}" pid="13" name="Document Description">
    <vt:lpwstr>Quality Assurance – Role of Data Collection - Treasa Brannik OCillin</vt:lpwstr>
  </property>
</Properties>
</file>