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s/slide1.xml" ContentType="application/vnd.openxmlformats-officedocument.presentationml.slide+xml"/>
  <Override PartName="/ppt/slides/slide8.xml" ContentType="application/vnd.openxmlformats-officedocument.presentationml.slide+xml"/>
  <Override PartName="/ppt/slides/slide7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3.xml" ContentType="application/vnd.openxmlformats-officedocument.presentationml.slide+xml"/>
  <Override PartName="/ppt/slides/slide2.xml" ContentType="application/vnd.openxmlformats-officedocument.presentationml.slide+xml"/>
  <Override PartName="/ppt/slides/slide4.xml" ContentType="application/vnd.openxmlformats-officedocument.presentationml.slide+xml"/>
  <Override PartName="/ppt/slideMasters/slideMaster1.xml" ContentType="application/vnd.openxmlformats-officedocument.presentationml.slideMaster+xml"/>
  <Override PartName="/ppt/slideLayouts/slideLayout3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Layouts/slideLayout4.xml" ContentType="application/vnd.openxmlformats-officedocument.presentationml.slideLayout+xml"/>
  <Override PartName="/ppt/theme/theme1.xml" ContentType="application/vnd.openxmlformats-officedocument.theme+xml"/>
  <Override PartName="/ppt/theme/theme2.xml" ContentType="application/vnd.openxmlformats-officedocument.theme+xml"/>
  <Override PartName="/ppt/handoutMasters/handoutMaster1.xml" ContentType="application/vnd.openxmlformats-officedocument.presentationml.handoutMaster+xml"/>
  <Override PartName="/ppt/viewProps.xml" ContentType="application/vnd.openxmlformats-officedocument.presentationml.viewProps+xml"/>
  <Override PartName="/ppt/presProps.xml" ContentType="application/vnd.openxmlformats-officedocument.presentationml.presProps+xml"/>
  <Override PartName="/ppt/tableStyles.xml" ContentType="application/vnd.openxmlformats-officedocument.presentationml.tableStyles+xml"/>
  <Override PartName="/docProps/core.xml" ContentType="application/vnd.openxmlformats-package.core-properties+xml"/>
  <Override PartName="/docProps/app.xml" ContentType="application/vnd.openxmlformats-officedocument.extended-properties+xml"/>
  <Override PartName="/customXml/itemProps2.xml" ContentType="application/vnd.openxmlformats-officedocument.customXmlProperties+xml"/>
  <Override PartName="/customXml/itemProps1.xml" ContentType="application/vnd.openxmlformats-officedocument.customXmlProperties+xml"/>
  <Override PartName="/customXml/itemProps3.xml" ContentType="application/vnd.openxmlformats-officedocument.customXml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handoutMasterIdLst>
    <p:handoutMasterId r:id="rId10"/>
  </p:handoutMasterIdLst>
  <p:sldIdLst>
    <p:sldId id="256" r:id="rId2"/>
    <p:sldId id="257" r:id="rId3"/>
    <p:sldId id="262" r:id="rId4"/>
    <p:sldId id="263" r:id="rId5"/>
    <p:sldId id="258" r:id="rId6"/>
    <p:sldId id="259" r:id="rId7"/>
    <p:sldId id="260" r:id="rId8"/>
    <p:sldId id="261" r:id="rId9"/>
  </p:sldIdLst>
  <p:sldSz cx="9144000" cy="6858000" type="screen4x3"/>
  <p:notesSz cx="6724650" cy="987425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14" d="100"/>
          <a:sy n="114" d="100"/>
        </p:scale>
        <p:origin x="1506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17" Type="http://schemas.openxmlformats.org/officeDocument/2006/relationships/customXml" Target="../customXml/item3.xml"/><Relationship Id="rId2" Type="http://schemas.openxmlformats.org/officeDocument/2006/relationships/slide" Target="slides/slide1.xml"/><Relationship Id="rId16" Type="http://schemas.openxmlformats.org/officeDocument/2006/relationships/customXml" Target="../customXml/item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customXml" Target="../customXml/item1.xml"/><Relationship Id="rId10" Type="http://schemas.openxmlformats.org/officeDocument/2006/relationships/handoutMaster" Target="handoutMasters/handout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1"/>
            <a:ext cx="2914015" cy="495427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09079" y="1"/>
            <a:ext cx="2914015" cy="495427"/>
          </a:xfrm>
          <a:prstGeom prst="rect">
            <a:avLst/>
          </a:prstGeom>
        </p:spPr>
        <p:txBody>
          <a:bodyPr vert="horz" lIns="92290" tIns="46145" rIns="92290" bIns="46145" rtlCol="0"/>
          <a:lstStyle>
            <a:lvl1pPr algn="r">
              <a:defRPr sz="1200"/>
            </a:lvl1pPr>
          </a:lstStyle>
          <a:p>
            <a:fld id="{FE280594-77FE-4564-B618-22D350337162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9378825"/>
            <a:ext cx="2914015" cy="495426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l">
              <a:defRPr sz="1200"/>
            </a:lvl1pPr>
          </a:lstStyle>
          <a:p>
            <a:endParaRPr lang="en-IE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09079" y="9378825"/>
            <a:ext cx="2914015" cy="495426"/>
          </a:xfrm>
          <a:prstGeom prst="rect">
            <a:avLst/>
          </a:prstGeom>
        </p:spPr>
        <p:txBody>
          <a:bodyPr vert="horz" lIns="92290" tIns="46145" rIns="92290" bIns="46145" rtlCol="0" anchor="b"/>
          <a:lstStyle>
            <a:lvl1pPr algn="r">
              <a:defRPr sz="1200"/>
            </a:lvl1pPr>
          </a:lstStyle>
          <a:p>
            <a:fld id="{D2DE8212-86DD-4323-B8D9-066CFD5118F0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394883886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4.jpe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84048"/>
            <a:ext cx="9144000" cy="6473952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9384" y="2286000"/>
            <a:ext cx="4281616" cy="1316038"/>
          </a:xfrm>
        </p:spPr>
        <p:txBody>
          <a:bodyPr anchor="b">
            <a:normAutofit/>
          </a:bodyPr>
          <a:lstStyle>
            <a:lvl1pPr algn="ctr">
              <a:defRPr sz="36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 hasCustomPrompt="1"/>
          </p:nvPr>
        </p:nvSpPr>
        <p:spPr>
          <a:xfrm>
            <a:off x="4188940" y="3602038"/>
            <a:ext cx="3812059" cy="1655762"/>
          </a:xfrm>
        </p:spPr>
        <p:txBody>
          <a:bodyPr/>
          <a:lstStyle>
            <a:lvl1pPr marL="0" indent="0" algn="ctr">
              <a:buNone/>
              <a:defRPr sz="2400" baseline="0">
                <a:solidFill>
                  <a:schemeClr val="bg1">
                    <a:lumMod val="65000"/>
                  </a:schemeClr>
                </a:solidFill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dirty="0"/>
              <a:t>Click to edit subtitle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579223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2979523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08523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4058998290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/>
          <p:cNvPicPr>
            <a:picLocks noChangeAspect="1"/>
          </p:cNvPicPr>
          <p:nvPr userDrawn="1"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542544"/>
            <a:ext cx="9144000" cy="6315456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 hasCustomPrompt="1"/>
          </p:nvPr>
        </p:nvSpPr>
        <p:spPr>
          <a:xfrm>
            <a:off x="543306" y="2167476"/>
            <a:ext cx="7886700" cy="1325563"/>
          </a:xfrm>
        </p:spPr>
        <p:txBody>
          <a:bodyPr>
            <a:normAutofit/>
          </a:bodyPr>
          <a:lstStyle>
            <a:lvl1pPr>
              <a:defRPr sz="3000" baseline="0"/>
            </a:lvl1pPr>
          </a:lstStyle>
          <a:p>
            <a:r>
              <a:rPr lang="en-US" dirty="0"/>
              <a:t>Breaker page heading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 hasCustomPrompt="1"/>
          </p:nvPr>
        </p:nvSpPr>
        <p:spPr>
          <a:xfrm>
            <a:off x="2340864" y="3511296"/>
            <a:ext cx="4291584" cy="2665666"/>
          </a:xfrm>
        </p:spPr>
        <p:txBody>
          <a:bodyPr/>
          <a:lstStyle>
            <a:lvl1pPr marL="0" indent="0" algn="ctr">
              <a:buNone/>
              <a:defRPr/>
            </a:lvl1pPr>
          </a:lstStyle>
          <a:p>
            <a:pPr lvl="0"/>
            <a:r>
              <a:rPr lang="en-US" dirty="0"/>
              <a:t>Click to add text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653034" y="6502003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3053334" y="6502003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6482334" y="6502003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8" name="Picture 7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11034" y="261267"/>
            <a:ext cx="1340424" cy="56255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1710370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BODYCOPYPAGE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97282"/>
            <a:ext cx="9144000" cy="6460718"/>
          </a:xfrm>
          <a:prstGeom prst="rect">
            <a:avLst/>
          </a:prstGeom>
        </p:spPr>
      </p:pic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>
          <a:xfrm>
            <a:off x="616458" y="6492875"/>
            <a:ext cx="2057400" cy="365125"/>
          </a:xfrm>
        </p:spPr>
        <p:txBody>
          <a:bodyPr/>
          <a:lstStyle/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>
          <a:xfrm>
            <a:off x="3016758" y="6492875"/>
            <a:ext cx="3086100" cy="365125"/>
          </a:xfrm>
        </p:spPr>
        <p:txBody>
          <a:bodyPr/>
          <a:lstStyle/>
          <a:p>
            <a:endParaRPr lang="en-IE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>
          <a:xfrm>
            <a:off x="6445758" y="6492875"/>
            <a:ext cx="2057400" cy="365125"/>
          </a:xfrm>
        </p:spPr>
        <p:txBody>
          <a:bodyPr/>
          <a:lstStyle/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  <p:pic>
        <p:nvPicPr>
          <p:cNvPr id="6" name="Picture 5" descr="IQAVET_LOGO.jpg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486650" y="306470"/>
            <a:ext cx="1340424" cy="562554"/>
          </a:xfrm>
          <a:prstGeom prst="rect">
            <a:avLst/>
          </a:prstGeom>
        </p:spPr>
      </p:pic>
      <p:sp>
        <p:nvSpPr>
          <p:cNvPr id="7" name="Content Placeholder 2"/>
          <p:cNvSpPr>
            <a:spLocks noGrp="1"/>
          </p:cNvSpPr>
          <p:nvPr>
            <p:ph idx="1"/>
          </p:nvPr>
        </p:nvSpPr>
        <p:spPr>
          <a:xfrm>
            <a:off x="616458" y="1746821"/>
            <a:ext cx="8229600" cy="4525963"/>
          </a:xfrm>
        </p:spPr>
        <p:txBody>
          <a:bodyPr/>
          <a:lstStyle/>
          <a:p>
            <a:pPr marL="0" lvl="0" indent="0">
              <a:spcBef>
                <a:spcPts val="0"/>
              </a:spcBef>
              <a:buNone/>
            </a:pPr>
            <a:r>
              <a:rPr lang="en-US" sz="1800">
                <a:solidFill>
                  <a:srgbClr val="666666"/>
                </a:solidFill>
                <a:latin typeface="Helvetica"/>
                <a:cs typeface="Helvetica"/>
              </a:rPr>
              <a:t>Edit Master text styles</a:t>
            </a:r>
          </a:p>
        </p:txBody>
      </p:sp>
      <p:sp>
        <p:nvSpPr>
          <p:cNvPr id="8" name="Title 1"/>
          <p:cNvSpPr>
            <a:spLocks noGrp="1"/>
          </p:cNvSpPr>
          <p:nvPr>
            <p:ph type="title"/>
          </p:nvPr>
        </p:nvSpPr>
        <p:spPr>
          <a:xfrm>
            <a:off x="616458" y="606551"/>
            <a:ext cx="8229600" cy="1143000"/>
          </a:xfrm>
        </p:spPr>
        <p:txBody>
          <a:bodyPr>
            <a:normAutofit/>
          </a:bodyPr>
          <a:lstStyle/>
          <a:p>
            <a:pPr algn="l"/>
            <a:r>
              <a:rPr lang="en-US" sz="3000">
                <a:solidFill>
                  <a:srgbClr val="376092"/>
                </a:solidFill>
                <a:latin typeface="Helvetica"/>
                <a:cs typeface="Helvetica"/>
              </a:rPr>
              <a:t>Click to edit Master title style</a:t>
            </a:r>
            <a:endParaRPr lang="en-US" sz="3000" dirty="0">
              <a:solidFill>
                <a:srgbClr val="376092"/>
              </a:solidFill>
              <a:latin typeface="Helvetica"/>
              <a:cs typeface="Helvetica"/>
            </a:endParaRPr>
          </a:p>
        </p:txBody>
      </p:sp>
    </p:spTree>
    <p:extLst>
      <p:ext uri="{BB962C8B-B14F-4D97-AF65-F5344CB8AC3E}">
        <p14:creationId xmlns:p14="http://schemas.microsoft.com/office/powerpoint/2010/main" val="94084622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1_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 descr="iqavetpptbackcover.jpg"/>
          <p:cNvPicPr>
            <a:picLocks noChangeAspect="1"/>
          </p:cNvPicPr>
          <p:nvPr userDrawn="1"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375118"/>
            <a:ext cx="9144000" cy="64828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3513462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3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5" Type="http://schemas.openxmlformats.org/officeDocument/2006/relationships/theme" Target="../theme/theme1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4E694C4-F010-4B55-9FF7-29A0CA956BE8}" type="datetimeFigureOut">
              <a:rPr lang="en-IE" smtClean="0"/>
              <a:t>22/03/2017</a:t>
            </a:fld>
            <a:endParaRPr lang="en-IE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IE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B7D8615-32A2-4E18-83D4-00FA6C347E08}" type="slidenum">
              <a:rPr lang="en-IE" smtClean="0"/>
              <a:t>‹#›</a:t>
            </a:fld>
            <a:endParaRPr lang="en-IE"/>
          </a:p>
        </p:txBody>
      </p:sp>
    </p:spTree>
    <p:extLst>
      <p:ext uri="{BB962C8B-B14F-4D97-AF65-F5344CB8AC3E}">
        <p14:creationId xmlns:p14="http://schemas.microsoft.com/office/powerpoint/2010/main" val="21597357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7" r:id="rId3"/>
    <p:sldLayoutId id="2147483668" r:id="rId4"/>
  </p:sldLayoutIdLst>
  <p:txStyles>
    <p:titleStyle>
      <a:lvl1pPr algn="ctr" defTabSz="457200" rtl="0" eaLnBrk="1" latinLnBrk="0" hangingPunct="1">
        <a:lnSpc>
          <a:spcPct val="90000"/>
        </a:lnSpc>
        <a:spcBef>
          <a:spcPct val="0"/>
        </a:spcBef>
        <a:buNone/>
        <a:defRPr lang="en-US" sz="3500" kern="1200" dirty="0">
          <a:solidFill>
            <a:schemeClr val="accent5">
              <a:lumMod val="75000"/>
            </a:schemeClr>
          </a:solidFill>
          <a:latin typeface="Helvetica"/>
          <a:ea typeface="+mj-ea"/>
          <a:cs typeface="Helvetica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bg1">
              <a:lumMod val="50000"/>
            </a:schemeClr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3718560" y="2474976"/>
            <a:ext cx="4282440" cy="1304544"/>
          </a:xfrm>
        </p:spPr>
        <p:txBody>
          <a:bodyPr anchor="ctr">
            <a:normAutofit/>
          </a:bodyPr>
          <a:lstStyle/>
          <a:p>
            <a:pPr defTabSz="457200"/>
            <a:r>
              <a:rPr lang="en-US" sz="3500" dirty="0">
                <a:solidFill>
                  <a:schemeClr val="accent5">
                    <a:lumMod val="50000"/>
                  </a:schemeClr>
                </a:solidFill>
              </a:rPr>
              <a:t>National context and conclusions</a:t>
            </a:r>
            <a:endParaRPr lang="en-IE" sz="3500" dirty="0">
              <a:solidFill>
                <a:schemeClr val="accent5">
                  <a:lumMod val="50000"/>
                </a:schemeClr>
              </a:solidFill>
              <a:latin typeface="Helvetica"/>
              <a:cs typeface="Helvetica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488180" y="3662998"/>
            <a:ext cx="2743200" cy="592010"/>
          </a:xfrm>
        </p:spPr>
        <p:txBody>
          <a:bodyPr>
            <a:normAutofit fontScale="92500" lnSpcReduction="20000"/>
          </a:bodyPr>
          <a:lstStyle/>
          <a:p>
            <a:r>
              <a:rPr lang="en-IE" dirty="0">
                <a:solidFill>
                  <a:schemeClr val="bg1">
                    <a:lumMod val="65000"/>
                  </a:schemeClr>
                </a:solidFill>
              </a:rPr>
              <a:t>Dr Padraig Walsh, Chief Executive, QQI</a:t>
            </a:r>
          </a:p>
        </p:txBody>
      </p:sp>
    </p:spTree>
    <p:extLst>
      <p:ext uri="{BB962C8B-B14F-4D97-AF65-F5344CB8AC3E}">
        <p14:creationId xmlns:p14="http://schemas.microsoft.com/office/powerpoint/2010/main" val="321268844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Quality assurance policy – core and sector specific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Fit for purpose – not ‘one size fits all’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Re-engagement = approval of provider QA procedures by QQI on the basis of the 2012 Act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Applies to all sectors – all providers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Quality assurance and re-engagement</a:t>
            </a:r>
          </a:p>
        </p:txBody>
      </p:sp>
    </p:spTree>
    <p:extLst>
      <p:ext uri="{BB962C8B-B14F-4D97-AF65-F5344CB8AC3E}">
        <p14:creationId xmlns:p14="http://schemas.microsoft.com/office/powerpoint/2010/main" val="863152470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Challenging for everyone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Self evaluation – key project in ETBs in 2017 and under consideration in other parts of FET sector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QA as an emerging discipline and practice- networks, associations, peer learning activities and opportunities, cross sectoral engagement- good supports</a:t>
            </a:r>
          </a:p>
          <a:p>
            <a:endParaRPr lang="en-IE" dirty="0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Quality assurance and re-engagement</a:t>
            </a:r>
          </a:p>
        </p:txBody>
      </p:sp>
    </p:spTree>
    <p:extLst>
      <p:ext uri="{BB962C8B-B14F-4D97-AF65-F5344CB8AC3E}">
        <p14:creationId xmlns:p14="http://schemas.microsoft.com/office/powerpoint/2010/main" val="393385196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QQI leverages and supports positioning of quality assurance work on the national agenda through multiple levels of strategic engagement</a:t>
            </a:r>
          </a:p>
          <a:p>
            <a:pPr lvl="1"/>
            <a:r>
              <a:rPr lang="en-IE" dirty="0"/>
              <a:t>Chief Executives of ETBs</a:t>
            </a:r>
          </a:p>
          <a:p>
            <a:pPr lvl="1"/>
            <a:r>
              <a:rPr lang="en-IE" dirty="0"/>
              <a:t>SOLAS</a:t>
            </a:r>
          </a:p>
          <a:p>
            <a:pPr lvl="1"/>
            <a:r>
              <a:rPr lang="en-IE" dirty="0"/>
              <a:t>DES</a:t>
            </a:r>
          </a:p>
          <a:p>
            <a:pPr lvl="1"/>
            <a:r>
              <a:rPr lang="en-IE" dirty="0"/>
              <a:t>National agencies, associations</a:t>
            </a:r>
          </a:p>
          <a:p>
            <a:pPr lvl="1"/>
            <a:r>
              <a:rPr lang="en-IE" dirty="0"/>
              <a:t>Publication of reports</a:t>
            </a:r>
          </a:p>
          <a:p>
            <a:pPr lvl="1"/>
            <a:r>
              <a:rPr lang="en-IE" dirty="0"/>
              <a:t>Enhancement events, showcasing effective practice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National context- a culture of quality</a:t>
            </a:r>
          </a:p>
        </p:txBody>
      </p:sp>
    </p:spTree>
    <p:extLst>
      <p:ext uri="{BB962C8B-B14F-4D97-AF65-F5344CB8AC3E}">
        <p14:creationId xmlns:p14="http://schemas.microsoft.com/office/powerpoint/2010/main" val="13301895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IE" dirty="0"/>
              <a:t>Initial (Annual) dialogue meetings (ADMs) scheduled for FET sector, starting with ETBs in 2017</a:t>
            </a:r>
          </a:p>
          <a:p>
            <a:pPr marL="0" indent="0">
              <a:buNone/>
            </a:pPr>
            <a:endParaRPr lang="en-IE" dirty="0"/>
          </a:p>
          <a:p>
            <a:r>
              <a:rPr lang="en-IE" dirty="0"/>
              <a:t>Visit by QQI to ETBs to see and hear from them in their context at a point in time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National context- a culture of quality</a:t>
            </a:r>
          </a:p>
        </p:txBody>
      </p:sp>
    </p:spTree>
    <p:extLst>
      <p:ext uri="{BB962C8B-B14F-4D97-AF65-F5344CB8AC3E}">
        <p14:creationId xmlns:p14="http://schemas.microsoft.com/office/powerpoint/2010/main" val="348477913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IE" dirty="0"/>
              <a:t>IQAVET- a role to play in supporting a culture of quality nationally</a:t>
            </a:r>
          </a:p>
          <a:p>
            <a:r>
              <a:rPr lang="en-IE" dirty="0"/>
              <a:t>Linked to and informed by international practices, increasingly a global VET community</a:t>
            </a:r>
          </a:p>
          <a:p>
            <a:r>
              <a:rPr lang="en-IE" dirty="0"/>
              <a:t>EQAVET- a framework and network to implement an important Recommendation connected to other instruments that serve learners and learning</a:t>
            </a:r>
          </a:p>
          <a:p>
            <a:r>
              <a:rPr lang="en-IE" dirty="0"/>
              <a:t>EQAVET+ reflects new directions and challenges to systems and practices- important we grow with and shape these too.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1303398696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IE" b="1" dirty="0"/>
              <a:t>A common cause-</a:t>
            </a:r>
          </a:p>
          <a:p>
            <a:pPr marL="0" indent="0">
              <a:buNone/>
            </a:pPr>
            <a:r>
              <a:rPr lang="en-IE" dirty="0"/>
              <a:t>‘Extensive high quality education and training opportunities with qualifications that are widely valued nationally and internationally’ (QQI vision)</a:t>
            </a:r>
          </a:p>
          <a:p>
            <a:pPr marL="0" indent="0">
              <a:buNone/>
            </a:pPr>
            <a:r>
              <a:rPr lang="en-IE" b="1" dirty="0"/>
              <a:t>A common approach- </a:t>
            </a:r>
          </a:p>
          <a:p>
            <a:pPr marL="0" indent="0">
              <a:buNone/>
            </a:pPr>
            <a:r>
              <a:rPr lang="en-IE" dirty="0"/>
              <a:t>‘…Working collectively, building a shared understanding of quality assurance and development, exchanging experiences, generating new insights…’ (EQAVET vision)</a:t>
            </a:r>
          </a:p>
          <a:p>
            <a:pPr marL="0" indent="0">
              <a:buNone/>
            </a:pPr>
            <a:r>
              <a:rPr lang="en-IE" dirty="0"/>
              <a:t>We work (together) to enhance the quality of education and training ( QQI Strategy Statement)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Conclusions</a:t>
            </a:r>
          </a:p>
        </p:txBody>
      </p:sp>
    </p:spTree>
    <p:extLst>
      <p:ext uri="{BB962C8B-B14F-4D97-AF65-F5344CB8AC3E}">
        <p14:creationId xmlns:p14="http://schemas.microsoft.com/office/powerpoint/2010/main" val="2490391568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>
          <a:xfrm>
            <a:off x="616458" y="1880558"/>
            <a:ext cx="8229600" cy="4159313"/>
          </a:xfrm>
        </p:spPr>
        <p:txBody>
          <a:bodyPr>
            <a:normAutofit fontScale="85000" lnSpcReduction="20000"/>
          </a:bodyPr>
          <a:lstStyle/>
          <a:p>
            <a:pPr marL="0" indent="0">
              <a:buNone/>
            </a:pPr>
            <a:r>
              <a:rPr lang="en-IE" sz="2400" dirty="0"/>
              <a:t>‘</a:t>
            </a:r>
            <a:r>
              <a:rPr lang="en-IE" sz="2400" i="1" dirty="0"/>
              <a:t>Quality begins on the inside... then works its way out</a:t>
            </a:r>
            <a:r>
              <a:rPr lang="en-IE" sz="2400" dirty="0"/>
              <a:t>.’</a:t>
            </a:r>
          </a:p>
          <a:p>
            <a:pPr marL="0" indent="0">
              <a:buNone/>
            </a:pPr>
            <a:br>
              <a:rPr lang="en-IE" sz="2400" dirty="0"/>
            </a:br>
            <a:r>
              <a:rPr lang="en-IE" sz="2400" dirty="0"/>
              <a:t>					Bob </a:t>
            </a:r>
            <a:r>
              <a:rPr lang="en-IE" sz="2400" dirty="0" err="1"/>
              <a:t>Moawad</a:t>
            </a:r>
            <a:endParaRPr lang="en-IE" sz="2400" dirty="0"/>
          </a:p>
          <a:p>
            <a:pPr marL="0" indent="0">
              <a:lnSpc>
                <a:spcPct val="100000"/>
              </a:lnSpc>
              <a:buNone/>
            </a:pPr>
            <a:r>
              <a:rPr lang="en-IE" sz="2400" dirty="0"/>
              <a:t>‘</a:t>
            </a:r>
            <a:r>
              <a:rPr lang="en-IE" sz="2400" i="1" dirty="0"/>
              <a:t>Now this is not the end. It is not even the beginning of the end. But it is, perhaps, the end of the beginning</a:t>
            </a:r>
            <a:r>
              <a:rPr lang="en-IE" sz="2400" dirty="0"/>
              <a:t>.’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					</a:t>
            </a:r>
            <a:r>
              <a:rPr lang="en-IE" sz="2400" dirty="0"/>
              <a:t>Winston Churchill 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dirty="0"/>
              <a:t>‘</a:t>
            </a:r>
            <a:r>
              <a:rPr lang="en-IE" sz="2400" i="1" dirty="0"/>
              <a:t>Traveller, there is no path. The path is made by walking’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					</a:t>
            </a:r>
            <a:r>
              <a:rPr lang="en-IE" sz="2400" dirty="0"/>
              <a:t>Antonio Machado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‘Quality is not an act. It is a habit’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					</a:t>
            </a:r>
            <a:r>
              <a:rPr lang="en-IE" sz="2400" dirty="0"/>
              <a:t>Aristotle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‘Quality means doing it right when nobody is looking’</a:t>
            </a:r>
          </a:p>
          <a:p>
            <a:pPr marL="0" indent="0">
              <a:lnSpc>
                <a:spcPct val="100000"/>
              </a:lnSpc>
              <a:buNone/>
            </a:pPr>
            <a:r>
              <a:rPr lang="en-IE" sz="2400" i="1" dirty="0"/>
              <a:t>					</a:t>
            </a:r>
            <a:r>
              <a:rPr lang="en-IE" sz="2400" dirty="0"/>
              <a:t>Henry Ford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E" dirty="0"/>
              <a:t>2017- new milestones, new paths</a:t>
            </a:r>
          </a:p>
        </p:txBody>
      </p:sp>
    </p:spTree>
    <p:extLst>
      <p:ext uri="{BB962C8B-B14F-4D97-AF65-F5344CB8AC3E}">
        <p14:creationId xmlns:p14="http://schemas.microsoft.com/office/powerpoint/2010/main" val="2364179684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iqavet template" id="{B7B289B5-26B5-4229-AFD1-463B213263D5}" vid="{111F686B-3A5A-4006-A2A9-9E5FA6FE7B57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FE175210F3DE054BB770F6C52280349D" ma:contentTypeVersion="3" ma:contentTypeDescription="Create a new document." ma:contentTypeScope="" ma:versionID="dcb8e0bdc94a0608869c1b61f42445d1">
  <xsd:schema xmlns:xsd="http://www.w3.org/2001/XMLSchema" xmlns:xs="http://www.w3.org/2001/XMLSchema" xmlns:p="http://schemas.microsoft.com/office/2006/metadata/properties" targetNamespace="http://schemas.microsoft.com/office/2006/metadata/properties" ma:root="true" ma:fieldsID="dbdce857514447a0c1349bf2ece187aa">
    <xsd:element name="properties">
      <xsd:complexType>
        <xsd:sequence>
          <xsd:element name="documentManagement">
            <xsd:complexType>
              <xsd:all/>
            </xsd:complexType>
          </xsd:element>
        </xsd:sequence>
      </xsd:complex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4" ma:displayName="Content Type"/>
        <xsd:element ref="dc:title" minOccurs="0" maxOccurs="1" ma:index="3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3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/>
</p:properties>
</file>

<file path=customXml/itemProps1.xml><?xml version="1.0" encoding="utf-8"?>
<ds:datastoreItem xmlns:ds="http://schemas.openxmlformats.org/officeDocument/2006/customXml" ds:itemID="{79C57114-9D0B-4ED8-A109-F89B8F839A01}"/>
</file>

<file path=customXml/itemProps2.xml><?xml version="1.0" encoding="utf-8"?>
<ds:datastoreItem xmlns:ds="http://schemas.openxmlformats.org/officeDocument/2006/customXml" ds:itemID="{75864199-348A-43B1-978D-92FEC04DBE7C}"/>
</file>

<file path=customXml/itemProps3.xml><?xml version="1.0" encoding="utf-8"?>
<ds:datastoreItem xmlns:ds="http://schemas.openxmlformats.org/officeDocument/2006/customXml" ds:itemID="{361DA1F7-CC1A-4885-82C5-2E90177727F7}"/>
</file>

<file path=docProps/app.xml><?xml version="1.0" encoding="utf-8"?>
<Properties xmlns="http://schemas.openxmlformats.org/officeDocument/2006/extended-properties" xmlns:vt="http://schemas.openxmlformats.org/officeDocument/2006/docPropsVTypes">
  <Template>iqavet template</Template>
  <TotalTime>300</TotalTime>
  <Words>349</Words>
  <Application>Microsoft Office PowerPoint</Application>
  <PresentationFormat>On-screen Show (4:3)</PresentationFormat>
  <Paragraphs>50</Paragraphs>
  <Slides>8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2" baseType="lpstr">
      <vt:lpstr>Arial</vt:lpstr>
      <vt:lpstr>Calibri</vt:lpstr>
      <vt:lpstr>Helvetica</vt:lpstr>
      <vt:lpstr>Office Theme</vt:lpstr>
      <vt:lpstr>National context and conclusions</vt:lpstr>
      <vt:lpstr>Quality assurance and re-engagement</vt:lpstr>
      <vt:lpstr>Quality assurance and re-engagement</vt:lpstr>
      <vt:lpstr>National context- a culture of quality</vt:lpstr>
      <vt:lpstr>National context- a culture of quality</vt:lpstr>
      <vt:lpstr>Conclusions</vt:lpstr>
      <vt:lpstr>Conclusions</vt:lpstr>
      <vt:lpstr>2017- new milestones, new paths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Main Title</dc:title>
  <dc:creator>Andrina Wafer</dc:creator>
  <cp:lastModifiedBy>Tina Medjber</cp:lastModifiedBy>
  <cp:revision>15</cp:revision>
  <cp:lastPrinted>2017-03-08T09:11:07Z</cp:lastPrinted>
  <dcterms:created xsi:type="dcterms:W3CDTF">2016-06-17T17:56:05Z</dcterms:created>
  <dcterms:modified xsi:type="dcterms:W3CDTF">2017-03-22T09:36:35Z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0x010100FE175210F3DE054BB770F6C52280349D</vt:lpwstr>
  </property>
</Properties>
</file>