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5"/>
  </p:handoutMasterIdLst>
  <p:sldIdLst>
    <p:sldId id="263" r:id="rId2"/>
    <p:sldId id="261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1" r:id="rId21"/>
    <p:sldId id="280" r:id="rId22"/>
    <p:sldId id="282" r:id="rId23"/>
    <p:sldId id="283" r:id="rId24"/>
  </p:sldIdLst>
  <p:sldSz cx="9144000" cy="6858000" type="screen4x3"/>
  <p:notesSz cx="6669088" cy="9775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80594-77FE-4564-B618-22D350337162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E8212-86DD-4323-B8D9-066CFD5118F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48838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48"/>
            <a:ext cx="9144000" cy="6473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384" y="2286000"/>
            <a:ext cx="4281616" cy="1316038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88940" y="3602038"/>
            <a:ext cx="3812059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223" y="6492875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9523" y="6492875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8523" y="6492875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899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44"/>
            <a:ext cx="9144000" cy="6315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3306" y="2167476"/>
            <a:ext cx="7886700" cy="1325563"/>
          </a:xfr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en-US" dirty="0"/>
              <a:t>Breaker page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864" y="3511296"/>
            <a:ext cx="4291584" cy="2665666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034" y="6502003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3334" y="6502003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82334" y="6502003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 descr="IQAVET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034" y="261267"/>
            <a:ext cx="1340424" cy="56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103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ODYCOPYPA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282"/>
            <a:ext cx="9144000" cy="646071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6458" y="6492875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16758" y="6492875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45758" y="6492875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  <p:pic>
        <p:nvPicPr>
          <p:cNvPr id="6" name="Picture 5" descr="IQAVET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0" y="306470"/>
            <a:ext cx="1340424" cy="562554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6458" y="1746821"/>
            <a:ext cx="8229600" cy="4525963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1800">
                <a:solidFill>
                  <a:srgbClr val="666666"/>
                </a:solidFill>
                <a:latin typeface="Helvetica"/>
                <a:cs typeface="Helvetica"/>
              </a:rPr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6458" y="60655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>
                <a:solidFill>
                  <a:srgbClr val="376092"/>
                </a:solidFill>
                <a:latin typeface="Helvetica"/>
                <a:cs typeface="Helvetica"/>
              </a:rPr>
              <a:t>Click to edit Master title style</a:t>
            </a:r>
            <a:endParaRPr lang="en-US" sz="3000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4084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qavetpptbackcov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118"/>
            <a:ext cx="9144000" cy="648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97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</p:sldLayoutIdLst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lang="en-US" sz="3500" kern="1200" dirty="0">
          <a:solidFill>
            <a:schemeClr val="accent5">
              <a:lumMod val="75000"/>
            </a:schemeClr>
          </a:solidFill>
          <a:latin typeface="Helvetica"/>
          <a:ea typeface="+mj-ea"/>
          <a:cs typeface="Helvetica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Collaborating for Impact- our launch!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/>
              <a:t>Andrina Wafer, </a:t>
            </a:r>
          </a:p>
          <a:p>
            <a:r>
              <a:rPr lang="en-IE" dirty="0"/>
              <a:t>EQAVET NRP</a:t>
            </a:r>
          </a:p>
        </p:txBody>
      </p:sp>
    </p:spTree>
    <p:extLst>
      <p:ext uri="{BB962C8B-B14F-4D97-AF65-F5344CB8AC3E}">
        <p14:creationId xmlns:p14="http://schemas.microsoft.com/office/powerpoint/2010/main" val="936324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/>
              <a:t>Linking national practice to the EQAVET framework and quality cycle</a:t>
            </a:r>
          </a:p>
          <a:p>
            <a:r>
              <a:rPr lang="en-IE" dirty="0"/>
              <a:t>EQAVET indicators- consensus- core principals</a:t>
            </a:r>
          </a:p>
          <a:p>
            <a:pPr lvl="1"/>
            <a:r>
              <a:rPr lang="en-IE" dirty="0"/>
              <a:t>Provider owned</a:t>
            </a:r>
          </a:p>
          <a:p>
            <a:pPr lvl="1"/>
            <a:r>
              <a:rPr lang="en-IE" dirty="0"/>
              <a:t>Goal and context specific</a:t>
            </a:r>
          </a:p>
          <a:p>
            <a:pPr lvl="1"/>
            <a:r>
              <a:rPr lang="en-IE" dirty="0"/>
              <a:t>End-user oriented</a:t>
            </a:r>
          </a:p>
          <a:p>
            <a:pPr lvl="1"/>
            <a:r>
              <a:rPr lang="en-IE" dirty="0"/>
              <a:t>In-built communications plan, stakeholders engaged</a:t>
            </a:r>
          </a:p>
          <a:p>
            <a:pPr lvl="1"/>
            <a:r>
              <a:rPr lang="en-IE" dirty="0"/>
              <a:t>‘failure’ on path to continuous improvement</a:t>
            </a:r>
          </a:p>
          <a:p>
            <a:pPr marL="457200" lvl="1" indent="0">
              <a:buNone/>
            </a:pPr>
            <a:r>
              <a:rPr lang="en-IE" dirty="0"/>
              <a:t>Clear focus in provider case studies to develop continuous information and feedback loops, aiming towards the introduction of systematic approaches for staff with regard to QA concerns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Self-evaluation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958" y="5679346"/>
            <a:ext cx="3238150" cy="59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14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E" dirty="0"/>
              <a:t>Common threads</a:t>
            </a:r>
          </a:p>
          <a:p>
            <a:r>
              <a:rPr lang="en-IE" dirty="0"/>
              <a:t>Provider owned, primary responsibility, your strategic objectives- and communication is vital</a:t>
            </a:r>
          </a:p>
          <a:p>
            <a:r>
              <a:rPr lang="en-IE" dirty="0"/>
              <a:t>A challenging opportunity</a:t>
            </a:r>
          </a:p>
          <a:p>
            <a:r>
              <a:rPr lang="en-IE" dirty="0"/>
              <a:t>Relevant- win-win, impactful, delivering tangible benefits- can lead difficult change, support culture change</a:t>
            </a:r>
          </a:p>
          <a:p>
            <a:r>
              <a:rPr lang="en-IE" dirty="0"/>
              <a:t>Examine assumptions, language</a:t>
            </a:r>
          </a:p>
          <a:p>
            <a:r>
              <a:rPr lang="en-IE" dirty="0"/>
              <a:t>Carefully planned- data, timetables, communications, get buy-in</a:t>
            </a:r>
          </a:p>
          <a:p>
            <a:r>
              <a:rPr lang="en-IE" dirty="0"/>
              <a:t>Exploit technology, include all staff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Self-evaluation: case studies</a:t>
            </a:r>
          </a:p>
        </p:txBody>
      </p:sp>
    </p:spTree>
    <p:extLst>
      <p:ext uri="{BB962C8B-B14F-4D97-AF65-F5344CB8AC3E}">
        <p14:creationId xmlns:p14="http://schemas.microsoft.com/office/powerpoint/2010/main" val="2448599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Tool to support thinking on self-evaluation using an EQAVET lens- indicative descriptors</a:t>
            </a:r>
          </a:p>
          <a:p>
            <a:pPr lvl="1"/>
            <a:r>
              <a:rPr lang="en-IE" dirty="0"/>
              <a:t>Self assessment is carried out periodically, covers processes and results including learner satisfaction, involves internal and external stakeholders, implements early warning systems</a:t>
            </a:r>
          </a:p>
          <a:p>
            <a:pPr lvl="1"/>
            <a:r>
              <a:rPr lang="en-IE" dirty="0"/>
              <a:t>Choosing a focus, -objectives, audiences, evidence, data, and impacts</a:t>
            </a:r>
          </a:p>
          <a:p>
            <a:pPr lvl="1"/>
            <a:r>
              <a:rPr lang="en-IE" dirty="0"/>
              <a:t>SWOT</a:t>
            </a:r>
          </a:p>
          <a:p>
            <a:pPr lvl="1"/>
            <a:r>
              <a:rPr lang="en-IE" dirty="0"/>
              <a:t>A personal response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Self-evaluation</a:t>
            </a:r>
          </a:p>
        </p:txBody>
      </p:sp>
    </p:spTree>
    <p:extLst>
      <p:ext uri="{BB962C8B-B14F-4D97-AF65-F5344CB8AC3E}">
        <p14:creationId xmlns:p14="http://schemas.microsoft.com/office/powerpoint/2010/main" val="3872062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dirty="0"/>
              <a:t>Self-evaluation and an improvement plan is a natural by-product of a provider-owned quality assurance process</a:t>
            </a:r>
          </a:p>
          <a:p>
            <a:r>
              <a:rPr lang="en-IE" dirty="0"/>
              <a:t>Self-evaluation is evidence-informed, and requires planning, whole organisation commitment, careful communications in line with the EQAVET building blocks</a:t>
            </a:r>
          </a:p>
          <a:p>
            <a:r>
              <a:rPr lang="en-IE" dirty="0"/>
              <a:t>The context is the organisations own strategic vision, mission, goals, beliefs, objectives</a:t>
            </a:r>
          </a:p>
          <a:p>
            <a:r>
              <a:rPr lang="en-IE" dirty="0"/>
              <a:t>A helpful, honest, self-critique that can deliver tangible positive change and outcomes for staff, learners and other stakeholders.</a:t>
            </a:r>
          </a:p>
          <a:p>
            <a:r>
              <a:rPr lang="en-IE" dirty="0"/>
              <a:t>It can build internal commitment and common understandings and a shared language regarding quality</a:t>
            </a:r>
          </a:p>
          <a:p>
            <a:r>
              <a:rPr lang="en-IE" dirty="0"/>
              <a:t>Hard work!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Self-evaluation: takeaway learning</a:t>
            </a:r>
          </a:p>
        </p:txBody>
      </p:sp>
    </p:spTree>
    <p:extLst>
      <p:ext uri="{BB962C8B-B14F-4D97-AF65-F5344CB8AC3E}">
        <p14:creationId xmlns:p14="http://schemas.microsoft.com/office/powerpoint/2010/main" val="1554909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The focus is on quality, not quality assurance, but the quality is assured!</a:t>
            </a:r>
          </a:p>
          <a:p>
            <a:r>
              <a:rPr lang="en-IE" dirty="0"/>
              <a:t>QA is undertaken at every level within the system</a:t>
            </a:r>
          </a:p>
          <a:p>
            <a:r>
              <a:rPr lang="en-IE" dirty="0"/>
              <a:t>Above all- self-evaluation is an opportunity to build a common identity, set of values, shared identity</a:t>
            </a:r>
          </a:p>
          <a:p>
            <a:r>
              <a:rPr lang="en-IE" dirty="0"/>
              <a:t>Not naïve- recognises multiple audiences, the need to be accountable, to contribute to national policy objectives, to maintain public confidence where it is deserved, including in the capacity to regulate, re-engineer and improve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Takeaway learning</a:t>
            </a:r>
          </a:p>
        </p:txBody>
      </p:sp>
    </p:spTree>
    <p:extLst>
      <p:ext uri="{BB962C8B-B14F-4D97-AF65-F5344CB8AC3E}">
        <p14:creationId xmlns:p14="http://schemas.microsoft.com/office/powerpoint/2010/main" val="954130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Overview </a:t>
            </a:r>
          </a:p>
          <a:p>
            <a:pPr lvl="1"/>
            <a:r>
              <a:rPr lang="en-IE" dirty="0"/>
              <a:t>Blue skies, Martha Bolger</a:t>
            </a:r>
          </a:p>
          <a:p>
            <a:pPr lvl="1"/>
            <a:r>
              <a:rPr lang="en-IE" dirty="0"/>
              <a:t>Principles of appropriate governance and the health sector, Irene O’Byrne-Maguire</a:t>
            </a:r>
          </a:p>
          <a:p>
            <a:pPr lvl="1"/>
            <a:r>
              <a:rPr lang="en-IE" dirty="0"/>
              <a:t>Case Studies</a:t>
            </a:r>
          </a:p>
          <a:p>
            <a:pPr lvl="2"/>
            <a:r>
              <a:rPr lang="en-IE" dirty="0"/>
              <a:t>KCETB, Damien Walshe</a:t>
            </a:r>
          </a:p>
          <a:p>
            <a:pPr lvl="2"/>
            <a:r>
              <a:rPr lang="en-IE" dirty="0"/>
              <a:t>KWETB, Angela Higgins</a:t>
            </a:r>
          </a:p>
          <a:p>
            <a:pPr lvl="2"/>
            <a:r>
              <a:rPr lang="en-IE" dirty="0"/>
              <a:t>LCETB, Alan Hogan</a:t>
            </a:r>
          </a:p>
          <a:p>
            <a:pPr lvl="1"/>
            <a:r>
              <a:rPr lang="en-IE" dirty="0"/>
              <a:t>Panel discussion, Bryan Maguire and Irene O’Byrne-Maguire</a:t>
            </a:r>
          </a:p>
          <a:p>
            <a:pPr lvl="1"/>
            <a:r>
              <a:rPr lang="en-IE" dirty="0"/>
              <a:t>Workshop</a:t>
            </a:r>
          </a:p>
          <a:p>
            <a:pPr lvl="1"/>
            <a:r>
              <a:rPr lang="en-IE" dirty="0"/>
              <a:t>Annual Forum update, Niamh Lenehan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Governance</a:t>
            </a:r>
          </a:p>
        </p:txBody>
      </p:sp>
    </p:spTree>
    <p:extLst>
      <p:ext uri="{BB962C8B-B14F-4D97-AF65-F5344CB8AC3E}">
        <p14:creationId xmlns:p14="http://schemas.microsoft.com/office/powerpoint/2010/main" val="2538279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E" dirty="0"/>
              <a:t>EQAVET and governance- a relationship model?</a:t>
            </a:r>
          </a:p>
          <a:p>
            <a:pPr marL="0" indent="0">
              <a:buNone/>
            </a:pPr>
            <a:r>
              <a:rPr lang="en-IE" dirty="0"/>
              <a:t>	Deeply embedded in democratically accountable 	governance systems, including across European 	instruments- ECVET, EQF</a:t>
            </a:r>
          </a:p>
          <a:p>
            <a:r>
              <a:rPr lang="en-IE" dirty="0"/>
              <a:t>VET  credibility lies in governance and transparency measures, locally, regionally, sectorially, nationally</a:t>
            </a:r>
          </a:p>
          <a:p>
            <a:r>
              <a:rPr lang="en-IE" dirty="0"/>
              <a:t>Management culture committed explicitly to QA, using data and feedback, ensuring VET is based on involvement of internal and external stakeholders, referenced in earlier seminars- doesn’t name ‘governance’ as such</a:t>
            </a:r>
          </a:p>
          <a:p>
            <a:r>
              <a:rPr lang="en-IE" dirty="0"/>
              <a:t>A ‘policy transfer’ instrument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Governance</a:t>
            </a:r>
          </a:p>
        </p:txBody>
      </p:sp>
    </p:spTree>
    <p:extLst>
      <p:ext uri="{BB962C8B-B14F-4D97-AF65-F5344CB8AC3E}">
        <p14:creationId xmlns:p14="http://schemas.microsoft.com/office/powerpoint/2010/main" val="575274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/>
              <a:t>Common threads</a:t>
            </a:r>
          </a:p>
          <a:p>
            <a:pPr lvl="1"/>
            <a:r>
              <a:rPr lang="en-IE" dirty="0"/>
              <a:t>Relationship, clarity of role, self leadership</a:t>
            </a:r>
          </a:p>
          <a:p>
            <a:pPr lvl="1"/>
            <a:r>
              <a:rPr lang="en-IE" dirty="0"/>
              <a:t>Enabling progress, holding alignment, mitigate risk</a:t>
            </a:r>
          </a:p>
          <a:p>
            <a:pPr lvl="1"/>
            <a:r>
              <a:rPr lang="en-IE" dirty="0"/>
              <a:t>Can be internally professionally driven</a:t>
            </a:r>
          </a:p>
          <a:p>
            <a:pPr lvl="1"/>
            <a:r>
              <a:rPr lang="en-IE" dirty="0"/>
              <a:t>People support the structure; are accountable to roles and functions, right people enable right governance</a:t>
            </a:r>
          </a:p>
          <a:p>
            <a:pPr lvl="1"/>
            <a:r>
              <a:rPr lang="en-IE" dirty="0"/>
              <a:t>Vision of governance as a means of relieving pressure, an enabler rather than an imposition</a:t>
            </a:r>
          </a:p>
          <a:p>
            <a:pPr lvl="1"/>
            <a:r>
              <a:rPr lang="en-IE" dirty="0"/>
              <a:t>Challenges of hierarchies, shared narratives, shame, blame v honesty- inclusive discussion</a:t>
            </a:r>
          </a:p>
          <a:p>
            <a:pPr lvl="1"/>
            <a:r>
              <a:rPr lang="en-IE" dirty="0"/>
              <a:t>Equity- lightbulb moments- jigsaw of important elements make the whole brand and identity, quality of experience of learners and external stakeholders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Governance</a:t>
            </a:r>
          </a:p>
        </p:txBody>
      </p:sp>
    </p:spTree>
    <p:extLst>
      <p:ext uri="{BB962C8B-B14F-4D97-AF65-F5344CB8AC3E}">
        <p14:creationId xmlns:p14="http://schemas.microsoft.com/office/powerpoint/2010/main" val="40759706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Tool</a:t>
            </a:r>
          </a:p>
          <a:p>
            <a:pPr lvl="1"/>
            <a:r>
              <a:rPr lang="en-IE" sz="2800" dirty="0"/>
              <a:t>Supporting thinking about Governance, using an EQAVET lens</a:t>
            </a:r>
          </a:p>
          <a:p>
            <a:pPr lvl="1"/>
            <a:r>
              <a:rPr lang="en-IE" sz="2800" dirty="0"/>
              <a:t>Invites consideration of the indicative descriptors at planning, implementation, evaluation and review stages to governance, linking also to data within the providers own system</a:t>
            </a:r>
          </a:p>
          <a:p>
            <a:pPr lvl="1"/>
            <a:r>
              <a:rPr lang="en-IE" sz="2800" dirty="0"/>
              <a:t>‘Could we start with just one project or theme?’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Governance</a:t>
            </a:r>
          </a:p>
        </p:txBody>
      </p:sp>
    </p:spTree>
    <p:extLst>
      <p:ext uri="{BB962C8B-B14F-4D97-AF65-F5344CB8AC3E}">
        <p14:creationId xmlns:p14="http://schemas.microsoft.com/office/powerpoint/2010/main" val="38567121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dirty="0"/>
              <a:t>“</a:t>
            </a:r>
            <a:r>
              <a:rPr lang="en-IE" i="1" dirty="0"/>
              <a:t>The EQAVET resources and these conversations and debates are like nourishing soil! We need to dig it well into the work we are doing so that we can thrive. I am blue in the face being told that QA is so important and that everything hangs off it. So we need to feed it and feed it well!”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Governance </a:t>
            </a:r>
          </a:p>
        </p:txBody>
      </p:sp>
    </p:spTree>
    <p:extLst>
      <p:ext uri="{BB962C8B-B14F-4D97-AF65-F5344CB8AC3E}">
        <p14:creationId xmlns:p14="http://schemas.microsoft.com/office/powerpoint/2010/main" val="1005896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E" dirty="0"/>
              <a:t>EQAVET- National Reference Point, QQI</a:t>
            </a:r>
          </a:p>
          <a:p>
            <a:r>
              <a:rPr lang="en-IE" dirty="0"/>
              <a:t>Erasmus+ grant: agreed work plan</a:t>
            </a:r>
          </a:p>
          <a:p>
            <a:r>
              <a:rPr lang="en-IE" dirty="0"/>
              <a:t>Practitioner orientation</a:t>
            </a:r>
          </a:p>
          <a:p>
            <a:r>
              <a:rPr lang="en-IE" dirty="0"/>
              <a:t>QQI ETBI QA Forum as a springboard and inspiration</a:t>
            </a:r>
          </a:p>
          <a:p>
            <a:r>
              <a:rPr lang="en-IE" dirty="0"/>
              <a:t>4 seminars, building and extending ‘reach’</a:t>
            </a:r>
          </a:p>
          <a:p>
            <a:r>
              <a:rPr lang="en-IE" dirty="0"/>
              <a:t>Respecting local case studies, identifying effective and evolving practices, causes for celebration and concerns</a:t>
            </a:r>
          </a:p>
          <a:p>
            <a:r>
              <a:rPr lang="en-IE" dirty="0"/>
              <a:t>Speakers from other jurisdictions</a:t>
            </a:r>
          </a:p>
          <a:p>
            <a:r>
              <a:rPr lang="en-IE" dirty="0"/>
              <a:t>‘Toolkits’ to support discussion in seminars and at base</a:t>
            </a:r>
          </a:p>
          <a:p>
            <a:r>
              <a:rPr lang="en-IE" dirty="0"/>
              <a:t>An EQAVET lens- learning from and with Europe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The plan</a:t>
            </a:r>
          </a:p>
        </p:txBody>
      </p:sp>
    </p:spTree>
    <p:extLst>
      <p:ext uri="{BB962C8B-B14F-4D97-AF65-F5344CB8AC3E}">
        <p14:creationId xmlns:p14="http://schemas.microsoft.com/office/powerpoint/2010/main" val="42465345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EQAVET itself is part of a complex governance system- open method of co-operation- sharing good practice to stimulate improvement</a:t>
            </a:r>
          </a:p>
          <a:p>
            <a:r>
              <a:rPr lang="en-IE" dirty="0"/>
              <a:t>‘Patchworks’ of VET governance is not unusual globally, and nationally different systems pertain- is sectoral consistency desirable?</a:t>
            </a:r>
          </a:p>
          <a:p>
            <a:r>
              <a:rPr lang="en-IE" dirty="0"/>
              <a:t>About people, requiring people to be effective- staffing and structures</a:t>
            </a:r>
          </a:p>
          <a:p>
            <a:r>
              <a:rPr lang="en-IE" dirty="0"/>
              <a:t>Directly concerned with actions- shared narratives, assessment, improvement oriented practices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Governance: takeaway learning</a:t>
            </a:r>
          </a:p>
        </p:txBody>
      </p:sp>
    </p:spTree>
    <p:extLst>
      <p:ext uri="{BB962C8B-B14F-4D97-AF65-F5344CB8AC3E}">
        <p14:creationId xmlns:p14="http://schemas.microsoft.com/office/powerpoint/2010/main" val="3752327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Governance is seen as an enabler- it enables</a:t>
            </a:r>
          </a:p>
          <a:p>
            <a:pPr marL="0" indent="0">
              <a:buNone/>
            </a:pPr>
            <a:endParaRPr lang="en-IE" dirty="0"/>
          </a:p>
          <a:p>
            <a:pPr lvl="1"/>
            <a:r>
              <a:rPr lang="en-IE" dirty="0"/>
              <a:t>The important triumph over the urgent</a:t>
            </a:r>
          </a:p>
          <a:p>
            <a:pPr lvl="1"/>
            <a:r>
              <a:rPr lang="en-IE" dirty="0"/>
              <a:t>Bringing ‘the bulls’ to the table</a:t>
            </a:r>
          </a:p>
          <a:p>
            <a:pPr lvl="1"/>
            <a:r>
              <a:rPr lang="en-IE" dirty="0"/>
              <a:t>Respectful and inclusive conversations, building relationships</a:t>
            </a:r>
          </a:p>
          <a:p>
            <a:pPr lvl="1"/>
            <a:r>
              <a:rPr lang="en-IE" dirty="0"/>
              <a:t>Risk mitigation</a:t>
            </a:r>
          </a:p>
          <a:p>
            <a:pPr lvl="1"/>
            <a:r>
              <a:rPr lang="en-IE" dirty="0"/>
              <a:t>Self-leadership as a helpful concept against managerialism and control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Takeaway learning</a:t>
            </a:r>
          </a:p>
        </p:txBody>
      </p:sp>
    </p:spTree>
    <p:extLst>
      <p:ext uri="{BB962C8B-B14F-4D97-AF65-F5344CB8AC3E}">
        <p14:creationId xmlns:p14="http://schemas.microsoft.com/office/powerpoint/2010/main" val="27837280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dirty="0"/>
              <a:t>EQAVET+ Working Group: Alan Hogan, LCETB volunteered a Case Study, to be presented at the Annual Network Meeting in June 2017</a:t>
            </a:r>
          </a:p>
          <a:p>
            <a:r>
              <a:rPr lang="en-IE" dirty="0"/>
              <a:t>Annual Forum, December 2017- attended by IQAVET Steering Group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Peer Learning Activity- Dubrovnik, Croatia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Croatian NRP and delegates- hosted by QQI, visiting Dublin and Dun Laoghaire ETB</a:t>
            </a:r>
          </a:p>
          <a:p>
            <a:r>
              <a:rPr lang="en-IE" dirty="0"/>
              <a:t>Cypriot  NRP /delegates- hosted by QQI, visiting City of Dublin ETB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And more besides…</a:t>
            </a:r>
          </a:p>
        </p:txBody>
      </p:sp>
    </p:spTree>
    <p:extLst>
      <p:ext uri="{BB962C8B-B14F-4D97-AF65-F5344CB8AC3E}">
        <p14:creationId xmlns:p14="http://schemas.microsoft.com/office/powerpoint/2010/main" val="1376312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dirty="0"/>
              <a:t>“</a:t>
            </a:r>
            <a:r>
              <a:rPr lang="en-IE" sz="3200" i="1" dirty="0"/>
              <a:t>Its in all those dialogues, its in these conversations, in agonising over cups of coffee that we find our shared values, that’s where we realise we have a common vision…championing a...culture of quality</a:t>
            </a:r>
            <a:r>
              <a:rPr lang="en-IE" dirty="0"/>
              <a:t>”</a:t>
            </a: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dirty="0"/>
              <a:t>					</a:t>
            </a:r>
            <a:r>
              <a:rPr lang="en-IE" i="1" dirty="0"/>
              <a:t>Presenter comment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‘</a:t>
            </a:r>
            <a:r>
              <a:rPr lang="en-IE" i="1" dirty="0"/>
              <a:t>Teach me now to listen</a:t>
            </a:r>
            <a:r>
              <a:rPr lang="en-IE" dirty="0"/>
              <a:t>’</a:t>
            </a:r>
            <a:br>
              <a:rPr lang="en-IE" dirty="0"/>
            </a:br>
            <a:r>
              <a:rPr lang="en-IE" dirty="0"/>
              <a:t> 						</a:t>
            </a:r>
            <a:r>
              <a:rPr lang="en-IE" i="1" dirty="0"/>
              <a:t>Clearances, Heaney</a:t>
            </a:r>
          </a:p>
        </p:txBody>
      </p:sp>
    </p:spTree>
    <p:extLst>
      <p:ext uri="{BB962C8B-B14F-4D97-AF65-F5344CB8AC3E}">
        <p14:creationId xmlns:p14="http://schemas.microsoft.com/office/powerpoint/2010/main" val="2018656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Steering group- Alan Hogan, Anne Higgins, Eithne Nic Dhonnchadha, Martha Bolger, Siobhan Magee; Marie Gould.</a:t>
            </a:r>
          </a:p>
          <a:p>
            <a:r>
              <a:rPr lang="en-IE" dirty="0"/>
              <a:t>Considering key themes: relevant, useful in national context</a:t>
            </a:r>
          </a:p>
          <a:p>
            <a:r>
              <a:rPr lang="en-IE" dirty="0"/>
              <a:t>What data, what evidence?</a:t>
            </a:r>
          </a:p>
          <a:p>
            <a:r>
              <a:rPr lang="en-IE" dirty="0"/>
              <a:t>Self-evaluation</a:t>
            </a:r>
          </a:p>
          <a:p>
            <a:r>
              <a:rPr lang="en-IE" dirty="0"/>
              <a:t>Governance</a:t>
            </a:r>
          </a:p>
          <a:p>
            <a:r>
              <a:rPr lang="en-IE" dirty="0"/>
              <a:t>Review of feedback and discussions on each day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Method</a:t>
            </a:r>
          </a:p>
        </p:txBody>
      </p:sp>
    </p:spTree>
    <p:extLst>
      <p:ext uri="{BB962C8B-B14F-4D97-AF65-F5344CB8AC3E}">
        <p14:creationId xmlns:p14="http://schemas.microsoft.com/office/powerpoint/2010/main" val="80420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Overview</a:t>
            </a:r>
          </a:p>
          <a:p>
            <a:pPr lvl="1"/>
            <a:r>
              <a:rPr lang="en-IE" dirty="0"/>
              <a:t>Skills and Labour Market Research Unit: John McGrath</a:t>
            </a:r>
          </a:p>
          <a:p>
            <a:pPr lvl="1"/>
            <a:r>
              <a:rPr lang="en-IE" dirty="0"/>
              <a:t>PLSS: Fiona Maloney</a:t>
            </a:r>
          </a:p>
          <a:p>
            <a:pPr lvl="1"/>
            <a:r>
              <a:rPr lang="en-IE" dirty="0"/>
              <a:t>Infographics: Ray O Neill</a:t>
            </a:r>
          </a:p>
          <a:p>
            <a:pPr lvl="1"/>
            <a:r>
              <a:rPr lang="en-IE" dirty="0"/>
              <a:t>Learning Analytics: Alan Smeaton</a:t>
            </a:r>
          </a:p>
          <a:p>
            <a:r>
              <a:rPr lang="en-IE" dirty="0"/>
              <a:t>Case studies</a:t>
            </a:r>
          </a:p>
          <a:p>
            <a:pPr lvl="1"/>
            <a:r>
              <a:rPr lang="en-IE" dirty="0"/>
              <a:t>CMETB: Louise Clarke</a:t>
            </a:r>
          </a:p>
          <a:p>
            <a:pPr lvl="1"/>
            <a:r>
              <a:rPr lang="en-IE" dirty="0"/>
              <a:t>LCETB: Alan Hogan</a:t>
            </a:r>
          </a:p>
          <a:p>
            <a:pPr lvl="1"/>
            <a:r>
              <a:rPr lang="en-IE" dirty="0"/>
              <a:t>CDETB: Treasa Brannick O </a:t>
            </a:r>
            <a:r>
              <a:rPr lang="en-IE" dirty="0" err="1"/>
              <a:t>Cillín</a:t>
            </a: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What data? What evidence?</a:t>
            </a:r>
            <a:br>
              <a:rPr lang="en-IE" dirty="0"/>
            </a:b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15870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/>
              <a:t>Linking national practice to EQAVET</a:t>
            </a:r>
          </a:p>
          <a:p>
            <a:r>
              <a:rPr lang="en-IE" dirty="0"/>
              <a:t>Focus self evaluation and feedback loops</a:t>
            </a:r>
          </a:p>
          <a:p>
            <a:r>
              <a:rPr lang="en-IE" dirty="0"/>
              <a:t>Quality cycle- evaluation</a:t>
            </a:r>
          </a:p>
          <a:p>
            <a:pPr marL="0" indent="0">
              <a:buNone/>
            </a:pPr>
            <a:r>
              <a:rPr lang="en-IE" dirty="0"/>
              <a:t>	‘</a:t>
            </a:r>
            <a:r>
              <a:rPr lang="en-IE" i="1" dirty="0"/>
              <a:t>Periodic evaluation uses an agreed framework 	and identifies where improvements can be made</a:t>
            </a:r>
            <a:r>
              <a:rPr lang="en-IE" dirty="0"/>
              <a:t>’</a:t>
            </a:r>
          </a:p>
          <a:p>
            <a:r>
              <a:rPr lang="en-IE" dirty="0"/>
              <a:t>CMETB</a:t>
            </a:r>
          </a:p>
          <a:p>
            <a:r>
              <a:rPr lang="en-IE" dirty="0"/>
              <a:t>LCETB</a:t>
            </a:r>
          </a:p>
          <a:p>
            <a:r>
              <a:rPr lang="en-IE" dirty="0"/>
              <a:t>CDETB</a:t>
            </a:r>
          </a:p>
          <a:p>
            <a:r>
              <a:rPr lang="en-IE" i="1" dirty="0"/>
              <a:t>Ongoing, specific and general, inclusive engagement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What data? What evidence?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5339" y="4219661"/>
            <a:ext cx="3892492" cy="159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204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Tool to support data planning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Have we evidence in time for evaluation of  effectiveness of quality assurance?</a:t>
            </a:r>
          </a:p>
          <a:p>
            <a:r>
              <a:rPr lang="en-IE" dirty="0"/>
              <a:t>Data sources? Access?</a:t>
            </a:r>
          </a:p>
          <a:p>
            <a:r>
              <a:rPr lang="en-IE" dirty="0"/>
              <a:t>Quality- is it personal- is data? Relation to system?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What evidence, what data?</a:t>
            </a:r>
          </a:p>
        </p:txBody>
      </p:sp>
    </p:spTree>
    <p:extLst>
      <p:ext uri="{BB962C8B-B14F-4D97-AF65-F5344CB8AC3E}">
        <p14:creationId xmlns:p14="http://schemas.microsoft.com/office/powerpoint/2010/main" val="2447279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Celebrating new rich interoperable data sources- PLSS, SLMRU, QQI</a:t>
            </a:r>
          </a:p>
          <a:p>
            <a:r>
              <a:rPr lang="en-IE" dirty="0"/>
              <a:t>Encouraged to continue engaging with SLMRU and other data to meet learner needs, and inform provision</a:t>
            </a:r>
          </a:p>
          <a:p>
            <a:r>
              <a:rPr lang="en-IE" dirty="0"/>
              <a:t>Data analysis skills for QA and other purposes</a:t>
            </a:r>
          </a:p>
          <a:p>
            <a:r>
              <a:rPr lang="en-IE" dirty="0"/>
              <a:t>Providers use a wide range of data currently and are in the process of amalgamating data</a:t>
            </a:r>
          </a:p>
          <a:p>
            <a:r>
              <a:rPr lang="en-IE" dirty="0"/>
              <a:t>Considering how to communicate and share for improvement planning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What data, what evidence, takeaway learning</a:t>
            </a:r>
          </a:p>
        </p:txBody>
      </p:sp>
    </p:spTree>
    <p:extLst>
      <p:ext uri="{BB962C8B-B14F-4D97-AF65-F5344CB8AC3E}">
        <p14:creationId xmlns:p14="http://schemas.microsoft.com/office/powerpoint/2010/main" val="3216431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/>
              <a:t>Progress is being made, management and leadership commitment is evident</a:t>
            </a:r>
          </a:p>
          <a:p>
            <a:r>
              <a:rPr lang="en-IE" dirty="0"/>
              <a:t>Practitioners are keen to handle data with understanding and skill</a:t>
            </a:r>
          </a:p>
          <a:p>
            <a:r>
              <a:rPr lang="en-IE" dirty="0"/>
              <a:t>Strong commitment to service improvement</a:t>
            </a:r>
          </a:p>
          <a:p>
            <a:r>
              <a:rPr lang="en-IE" dirty="0"/>
              <a:t>Plan data to support evidence of improvement from the outset</a:t>
            </a:r>
          </a:p>
          <a:p>
            <a:r>
              <a:rPr lang="en-IE" dirty="0"/>
              <a:t>Existing QA arrangements are compatible with EQAVET framework</a:t>
            </a:r>
          </a:p>
          <a:p>
            <a:r>
              <a:rPr lang="en-IE" dirty="0"/>
              <a:t>Daring learning analytics?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Takeaway learning</a:t>
            </a:r>
          </a:p>
        </p:txBody>
      </p:sp>
    </p:spTree>
    <p:extLst>
      <p:ext uri="{BB962C8B-B14F-4D97-AF65-F5344CB8AC3E}">
        <p14:creationId xmlns:p14="http://schemas.microsoft.com/office/powerpoint/2010/main" val="3214661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/>
              <a:t>Overview</a:t>
            </a:r>
          </a:p>
          <a:p>
            <a:pPr lvl="1"/>
            <a:r>
              <a:rPr lang="en-IE" dirty="0"/>
              <a:t>EQAVET+ Working Group update, Alan Hogan</a:t>
            </a:r>
          </a:p>
          <a:p>
            <a:pPr lvl="1"/>
            <a:r>
              <a:rPr lang="en-IE" dirty="0"/>
              <a:t>PLA, Croatia, Marie Gould</a:t>
            </a:r>
          </a:p>
          <a:p>
            <a:pPr lvl="1"/>
            <a:r>
              <a:rPr lang="en-IE" dirty="0"/>
              <a:t>Blue Skies</a:t>
            </a:r>
          </a:p>
          <a:p>
            <a:pPr lvl="1"/>
            <a:r>
              <a:rPr lang="en-IE" dirty="0"/>
              <a:t>Quality Self Evaluation, HEI model, Dr Joseph Ryan</a:t>
            </a:r>
          </a:p>
          <a:p>
            <a:pPr lvl="1"/>
            <a:r>
              <a:rPr lang="en-IE" dirty="0"/>
              <a:t>Scottish Model of Self-evaluation, Margaret Gilroy, Glasgow Clyde College</a:t>
            </a:r>
          </a:p>
          <a:p>
            <a:pPr lvl="1"/>
            <a:r>
              <a:rPr lang="en-IE" dirty="0"/>
              <a:t>Northern Ireland Model of Self-evaluation, Steven Lavery, Northern Regional College</a:t>
            </a:r>
          </a:p>
          <a:p>
            <a:pPr lvl="1"/>
            <a:r>
              <a:rPr lang="en-IE" dirty="0"/>
              <a:t>Case Study</a:t>
            </a:r>
          </a:p>
          <a:p>
            <a:pPr lvl="2"/>
            <a:r>
              <a:rPr lang="en-IE" dirty="0"/>
              <a:t>Training centres, ETBI, Des Murphy</a:t>
            </a:r>
          </a:p>
          <a:p>
            <a:pPr lvl="2"/>
            <a:r>
              <a:rPr lang="en-IE" dirty="0"/>
              <a:t>DDLETB, Clodagh Beare</a:t>
            </a:r>
          </a:p>
          <a:p>
            <a:pPr lvl="2"/>
            <a:r>
              <a:rPr lang="en-IE" dirty="0"/>
              <a:t>Consultation: QA approval, self evaluation templates, Walter Balfe</a:t>
            </a:r>
          </a:p>
          <a:p>
            <a:pPr marL="914400" lvl="2" indent="0">
              <a:buNone/>
            </a:pPr>
            <a:endParaRPr lang="en-IE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Self-evaluation</a:t>
            </a:r>
          </a:p>
        </p:txBody>
      </p:sp>
    </p:spTree>
    <p:extLst>
      <p:ext uri="{BB962C8B-B14F-4D97-AF65-F5344CB8AC3E}">
        <p14:creationId xmlns:p14="http://schemas.microsoft.com/office/powerpoint/2010/main" val="1508169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qavet template" id="{B7B289B5-26B5-4229-AFD1-463B213263D5}" vid="{111F686B-3A5A-4006-A2A9-9E5FA6FE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175210F3DE054BB770F6C52280349D" ma:contentTypeVersion="3" ma:contentTypeDescription="Create a new document." ma:contentTypeScope="" ma:versionID="dcb8e0bdc94a0608869c1b61f42445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dce857514447a0c1349bf2ece187a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FD9149B-9A38-403D-9606-0566812CE444}"/>
</file>

<file path=customXml/itemProps2.xml><?xml version="1.0" encoding="utf-8"?>
<ds:datastoreItem xmlns:ds="http://schemas.openxmlformats.org/officeDocument/2006/customXml" ds:itemID="{8933F710-59CB-4177-BEAA-FBB24B40E7C4}"/>
</file>

<file path=customXml/itemProps3.xml><?xml version="1.0" encoding="utf-8"?>
<ds:datastoreItem xmlns:ds="http://schemas.openxmlformats.org/officeDocument/2006/customXml" ds:itemID="{D4E69285-6C1C-447C-BBCC-05D2155E3F51}"/>
</file>

<file path=docProps/app.xml><?xml version="1.0" encoding="utf-8"?>
<Properties xmlns="http://schemas.openxmlformats.org/officeDocument/2006/extended-properties" xmlns:vt="http://schemas.openxmlformats.org/officeDocument/2006/docPropsVTypes">
  <Template>iqavet template</Template>
  <TotalTime>743</TotalTime>
  <Words>1281</Words>
  <Application>Microsoft Office PowerPoint</Application>
  <PresentationFormat>On-screen Show (4:3)</PresentationFormat>
  <Paragraphs>170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Helvetica</vt:lpstr>
      <vt:lpstr>Office Theme</vt:lpstr>
      <vt:lpstr>Collaborating for Impact- our launch!</vt:lpstr>
      <vt:lpstr>The plan</vt:lpstr>
      <vt:lpstr>Method</vt:lpstr>
      <vt:lpstr>What data? What evidence? </vt:lpstr>
      <vt:lpstr>What data? What evidence?</vt:lpstr>
      <vt:lpstr>What evidence, what data?</vt:lpstr>
      <vt:lpstr>What data, what evidence, takeaway learning</vt:lpstr>
      <vt:lpstr>Takeaway learning</vt:lpstr>
      <vt:lpstr>Self-evaluation</vt:lpstr>
      <vt:lpstr>Self-evaluation</vt:lpstr>
      <vt:lpstr>Self-evaluation: case studies</vt:lpstr>
      <vt:lpstr>Self-evaluation</vt:lpstr>
      <vt:lpstr>Self-evaluation: takeaway learning</vt:lpstr>
      <vt:lpstr>Takeaway learning</vt:lpstr>
      <vt:lpstr>Governance</vt:lpstr>
      <vt:lpstr>Governance</vt:lpstr>
      <vt:lpstr>Governance</vt:lpstr>
      <vt:lpstr>Governance</vt:lpstr>
      <vt:lpstr>Governance </vt:lpstr>
      <vt:lpstr>Governance: takeaway learning</vt:lpstr>
      <vt:lpstr>Takeaway learning</vt:lpstr>
      <vt:lpstr>And more besides…</vt:lpstr>
      <vt:lpstr>‘Teach me now to listen’        Clearances, Heaney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</dc:title>
  <dc:creator>Andrina Wafer</dc:creator>
  <cp:lastModifiedBy>Tina Medjber</cp:lastModifiedBy>
  <cp:revision>40</cp:revision>
  <cp:lastPrinted>2017-03-07T17:43:40Z</cp:lastPrinted>
  <dcterms:created xsi:type="dcterms:W3CDTF">2016-06-17T17:56:05Z</dcterms:created>
  <dcterms:modified xsi:type="dcterms:W3CDTF">2017-03-22T09:55:13Z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0x010100FE175210F3DE054BB770F6C52280349D</vt:lpwstr>
  </property>
</Properties>
</file>