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122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048"/>
            <a:ext cx="9144000" cy="6473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9384" y="2286000"/>
            <a:ext cx="4281616" cy="1316038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88940" y="3602038"/>
            <a:ext cx="3812059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223" y="6492875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10/12/2016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9523" y="6492875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8523" y="6492875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899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44"/>
            <a:ext cx="9144000" cy="6315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3306" y="2167476"/>
            <a:ext cx="7886700" cy="1325563"/>
          </a:xfr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en-US" dirty="0"/>
              <a:t>Breaker page 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40864" y="3511296"/>
            <a:ext cx="4291584" cy="2665666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034" y="6502003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10/12/2016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3334" y="6502003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82334" y="6502003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  <p:pic>
        <p:nvPicPr>
          <p:cNvPr id="8" name="Picture 7" descr="IQAVET_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034" y="261267"/>
            <a:ext cx="1340424" cy="56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103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ODYCOPYPA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282"/>
            <a:ext cx="9144000" cy="646071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6458" y="6492875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10/12/2016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16758" y="6492875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45758" y="6492875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  <p:pic>
        <p:nvPicPr>
          <p:cNvPr id="6" name="Picture 5" descr="IQAVET_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50" y="306470"/>
            <a:ext cx="1340424" cy="562554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6458" y="1746821"/>
            <a:ext cx="8229600" cy="4525963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1800">
                <a:solidFill>
                  <a:srgbClr val="666666"/>
                </a:solidFill>
                <a:latin typeface="Helvetica"/>
                <a:cs typeface="Helvetica"/>
              </a:rPr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6458" y="60655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>
                <a:solidFill>
                  <a:srgbClr val="376092"/>
                </a:solidFill>
                <a:latin typeface="Helvetica"/>
                <a:cs typeface="Helvetica"/>
              </a:rPr>
              <a:t>Click to edit Master title style</a:t>
            </a:r>
            <a:endParaRPr lang="en-US" sz="3000" dirty="0">
              <a:solidFill>
                <a:srgbClr val="37609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40846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qavetpptbackcov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5118"/>
            <a:ext cx="9144000" cy="648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694C4-F010-4B55-9FF7-29A0CA956BE8}" type="datetimeFigureOut">
              <a:rPr lang="en-IE" smtClean="0"/>
              <a:t>10/12/2016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97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</p:sldLayoutIdLst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lang="en-US" sz="3500" kern="1200" dirty="0">
          <a:solidFill>
            <a:schemeClr val="accent5">
              <a:lumMod val="75000"/>
            </a:schemeClr>
          </a:solidFill>
          <a:latin typeface="Helvetica"/>
          <a:ea typeface="+mj-ea"/>
          <a:cs typeface="Helvetica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8560" y="2474976"/>
            <a:ext cx="4282440" cy="1304544"/>
          </a:xfrm>
        </p:spPr>
        <p:txBody>
          <a:bodyPr anchor="ctr">
            <a:normAutofit/>
          </a:bodyPr>
          <a:lstStyle/>
          <a:p>
            <a:pPr defTabSz="457200"/>
            <a:r>
              <a:rPr lang="en-US" sz="3500" dirty="0">
                <a:solidFill>
                  <a:schemeClr val="accent5">
                    <a:lumMod val="50000"/>
                  </a:schemeClr>
                </a:solidFill>
              </a:rPr>
              <a:t>EQAVET, Governance, Data</a:t>
            </a:r>
            <a:endParaRPr lang="en-IE" sz="3500" dirty="0">
              <a:solidFill>
                <a:schemeClr val="accent5">
                  <a:lumMod val="50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8180" y="3662998"/>
            <a:ext cx="2743200" cy="592010"/>
          </a:xfrm>
        </p:spPr>
        <p:txBody>
          <a:bodyPr>
            <a:normAutofit fontScale="47500" lnSpcReduction="20000"/>
          </a:bodyPr>
          <a:lstStyle/>
          <a:p>
            <a:r>
              <a:rPr lang="en-IE" dirty="0">
                <a:solidFill>
                  <a:schemeClr val="bg1">
                    <a:lumMod val="65000"/>
                  </a:schemeClr>
                </a:solidFill>
              </a:rPr>
              <a:t>‘The best results come when everyone does best for himself and the group’ </a:t>
            </a:r>
          </a:p>
          <a:p>
            <a:r>
              <a:rPr lang="en-IE" dirty="0"/>
              <a:t>( Nash, A Beautiful Mind, </a:t>
            </a:r>
            <a:r>
              <a:rPr lang="en-IE" dirty="0" err="1"/>
              <a:t>Barabassch</a:t>
            </a:r>
            <a:r>
              <a:rPr lang="en-IE" dirty="0"/>
              <a:t>, 2015</a:t>
            </a:r>
            <a:endParaRPr lang="en-IE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688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Recommendation</a:t>
            </a:r>
          </a:p>
          <a:p>
            <a:pPr lvl="1"/>
            <a:r>
              <a:rPr lang="en-IE" dirty="0"/>
              <a:t>Common framework- 4 stages- cycle</a:t>
            </a:r>
          </a:p>
          <a:p>
            <a:pPr lvl="1"/>
            <a:r>
              <a:rPr lang="en-IE" dirty="0"/>
              <a:t>Promote and monitor continuous improvement</a:t>
            </a:r>
          </a:p>
          <a:p>
            <a:r>
              <a:rPr lang="en-IE" dirty="0"/>
              <a:t>Indicative descriptors- consider the effectiveness of arrangements</a:t>
            </a:r>
          </a:p>
          <a:p>
            <a:r>
              <a:rPr lang="en-IE" dirty="0"/>
              <a:t>Indicators- measure performance</a:t>
            </a:r>
          </a:p>
          <a:p>
            <a:r>
              <a:rPr lang="en-IE" dirty="0"/>
              <a:t>On-line tools for NRP, and for providers;</a:t>
            </a:r>
          </a:p>
          <a:p>
            <a:pPr lvl="1"/>
            <a:r>
              <a:rPr lang="en-IE" dirty="0"/>
              <a:t>Includes case studies</a:t>
            </a:r>
          </a:p>
          <a:p>
            <a:pPr lvl="1"/>
            <a:r>
              <a:rPr lang="en-IE" dirty="0"/>
              <a:t>Building blocks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EQAVET</a:t>
            </a:r>
          </a:p>
        </p:txBody>
      </p:sp>
    </p:spTree>
    <p:extLst>
      <p:ext uri="{BB962C8B-B14F-4D97-AF65-F5344CB8AC3E}">
        <p14:creationId xmlns:p14="http://schemas.microsoft.com/office/powerpoint/2010/main" val="142793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E" dirty="0"/>
              <a:t>EQAVET operates</a:t>
            </a:r>
          </a:p>
          <a:p>
            <a:pPr lvl="1"/>
            <a:r>
              <a:rPr lang="en-IE" dirty="0"/>
              <a:t>Politically, systemically-  EU Cooperation in VET, act on what we have now- more than QA- employability! WBL in VET</a:t>
            </a:r>
          </a:p>
          <a:p>
            <a:pPr lvl="2"/>
            <a:r>
              <a:rPr lang="en-IE" dirty="0"/>
              <a:t>Recommendation- fit for purpose? Annexes?</a:t>
            </a:r>
          </a:p>
          <a:p>
            <a:pPr lvl="2"/>
            <a:r>
              <a:rPr lang="en-IE" dirty="0"/>
              <a:t>Riga Conclusions</a:t>
            </a:r>
          </a:p>
          <a:p>
            <a:pPr lvl="2"/>
            <a:r>
              <a:rPr lang="en-IE" dirty="0"/>
              <a:t>EU 2020, Upskilling Pathways…</a:t>
            </a:r>
          </a:p>
          <a:p>
            <a:pPr lvl="2"/>
            <a:r>
              <a:rPr lang="en-IE" dirty="0"/>
              <a:t>Wider VET proposal for 2018- common VET policy</a:t>
            </a:r>
          </a:p>
          <a:p>
            <a:pPr marL="914400" lvl="2" indent="0">
              <a:buNone/>
            </a:pPr>
            <a:r>
              <a:rPr lang="en-IE" i="1" dirty="0"/>
              <a:t>Governance as an instrument for policy transfer (</a:t>
            </a:r>
            <a:r>
              <a:rPr lang="en-IE" i="1" dirty="0" err="1"/>
              <a:t>Barabasch</a:t>
            </a:r>
            <a:r>
              <a:rPr lang="en-IE" i="1" dirty="0"/>
              <a:t>)</a:t>
            </a:r>
          </a:p>
          <a:p>
            <a:pPr lvl="1"/>
            <a:r>
              <a:rPr lang="en-IE" dirty="0"/>
              <a:t>Nationally</a:t>
            </a:r>
          </a:p>
          <a:p>
            <a:pPr lvl="2"/>
            <a:r>
              <a:rPr lang="en-IE" dirty="0"/>
              <a:t>NRP</a:t>
            </a:r>
          </a:p>
          <a:p>
            <a:pPr lvl="2"/>
            <a:r>
              <a:rPr lang="en-IE" dirty="0"/>
              <a:t>VET reform, horizontal co-operation, stakeholders</a:t>
            </a:r>
          </a:p>
          <a:p>
            <a:pPr lvl="1"/>
            <a:r>
              <a:rPr lang="en-IE" dirty="0"/>
              <a:t>Regionally, locally, </a:t>
            </a:r>
            <a:r>
              <a:rPr lang="en-IE" dirty="0" err="1"/>
              <a:t>sectorially</a:t>
            </a:r>
            <a:endParaRPr lang="en-IE" dirty="0"/>
          </a:p>
          <a:p>
            <a:pPr lvl="2"/>
            <a:r>
              <a:rPr lang="en-IE" dirty="0"/>
              <a:t>Providers, practitioners, VET students, mobility, transparency, trust</a:t>
            </a:r>
          </a:p>
          <a:p>
            <a:pPr lvl="1"/>
            <a:endParaRPr lang="en-IE" dirty="0"/>
          </a:p>
          <a:p>
            <a:pPr marL="914400" lvl="2" indent="0">
              <a:buNone/>
            </a:pPr>
            <a:endParaRPr lang="en-IE" dirty="0"/>
          </a:p>
          <a:p>
            <a:pPr marL="914400" lvl="2" indent="0">
              <a:buNone/>
            </a:pP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EQAVET and governance</a:t>
            </a:r>
          </a:p>
        </p:txBody>
      </p:sp>
    </p:spTree>
    <p:extLst>
      <p:ext uri="{BB962C8B-B14F-4D97-AF65-F5344CB8AC3E}">
        <p14:creationId xmlns:p14="http://schemas.microsoft.com/office/powerpoint/2010/main" val="104490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E" dirty="0"/>
              <a:t>Not overtly discussed and named as Governance. So- how?</a:t>
            </a:r>
          </a:p>
          <a:p>
            <a:r>
              <a:rPr lang="en-IE" dirty="0"/>
              <a:t>Mediates country level systems- surveys, empirical data</a:t>
            </a:r>
          </a:p>
          <a:p>
            <a:r>
              <a:rPr lang="en-IE" dirty="0"/>
              <a:t>Open method of Co-ordination- ‘soft’ co-operation, learning, sharing, growing trust- cultural contexts</a:t>
            </a:r>
          </a:p>
          <a:p>
            <a:r>
              <a:rPr lang="en-IE" dirty="0"/>
              <a:t>System level: PLSS data: longitudinally useful, feedback loops, supporting reporting to EU</a:t>
            </a:r>
          </a:p>
          <a:p>
            <a:r>
              <a:rPr lang="en-IE" dirty="0"/>
              <a:t>Provider level: Building blocks </a:t>
            </a:r>
          </a:p>
          <a:p>
            <a:pPr lvl="1"/>
            <a:r>
              <a:rPr lang="en-IE" dirty="0"/>
              <a:t>01: Management Culture ‘Ensure there is a management culture which is committed to quality assurance’</a:t>
            </a:r>
          </a:p>
          <a:p>
            <a:pPr lvl="1"/>
            <a:r>
              <a:rPr lang="en-IE" dirty="0"/>
              <a:t>05: use data and feedback to improve VET</a:t>
            </a:r>
          </a:p>
          <a:p>
            <a:pPr lvl="1"/>
            <a:r>
              <a:rPr lang="en-IE" dirty="0"/>
              <a:t>06: Ensure VET is based on the involvement of internal and external stakeholders</a:t>
            </a:r>
          </a:p>
          <a:p>
            <a:endParaRPr lang="en-IE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EQAVET and governance</a:t>
            </a:r>
          </a:p>
        </p:txBody>
      </p:sp>
    </p:spTree>
    <p:extLst>
      <p:ext uri="{BB962C8B-B14F-4D97-AF65-F5344CB8AC3E}">
        <p14:creationId xmlns:p14="http://schemas.microsoft.com/office/powerpoint/2010/main" val="1475777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1800" dirty="0"/>
              <a:t>Torino Process-  </a:t>
            </a:r>
          </a:p>
          <a:p>
            <a:pPr lvl="1"/>
            <a:r>
              <a:rPr lang="en-IE" sz="1800" dirty="0"/>
              <a:t>Subsidiarity – decisions taken at appropriate level, as much effective engagement of stakeholders, productive partnerships, co-ordination mechanisms- management for accountability and for effectiveness.</a:t>
            </a:r>
          </a:p>
          <a:p>
            <a:r>
              <a:rPr lang="en-IE" sz="1800" dirty="0"/>
              <a:t>Pay attention to the category of human or social factor in policy transfer- what, how, which instruments, contextual features etc.- result of human interaction- etiquette, ethics and role</a:t>
            </a:r>
          </a:p>
          <a:p>
            <a:r>
              <a:rPr lang="en-IE" sz="1800" dirty="0"/>
              <a:t>Governance- a constellation of actors and factors, systems, cultures, instruments</a:t>
            </a:r>
          </a:p>
          <a:p>
            <a:r>
              <a:rPr lang="en-IE" sz="1800" dirty="0"/>
              <a:t>Role clarity, leadership training; multilevel governance- networking, vertical and horizontal, interaction and closing loops with range of players- effective leadership</a:t>
            </a:r>
          </a:p>
          <a:p>
            <a:r>
              <a:rPr lang="en-IE" sz="1800" dirty="0"/>
              <a:t>Where governance is acknowledged as strong and effective, policy is built through a process of consultation and consensus building with a wide range of stakeholders, and is subject itself to such governance</a:t>
            </a:r>
          </a:p>
          <a:p>
            <a:r>
              <a:rPr lang="en-IE" sz="1800" dirty="0"/>
              <a:t>Where governance is acknowledged as strong and effective, data is skilfully used: problems are well defined, data informs, is not just published, but clustered </a:t>
            </a:r>
            <a:r>
              <a:rPr lang="en-IE" sz="1800" dirty="0" err="1"/>
              <a:t>etc</a:t>
            </a:r>
            <a:endParaRPr lang="en-IE" sz="1800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 VET Governance- knife edges? </a:t>
            </a:r>
          </a:p>
        </p:txBody>
      </p:sp>
    </p:spTree>
    <p:extLst>
      <p:ext uri="{BB962C8B-B14F-4D97-AF65-F5344CB8AC3E}">
        <p14:creationId xmlns:p14="http://schemas.microsoft.com/office/powerpoint/2010/main" val="1994259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qavet template" id="{B7B289B5-26B5-4229-AFD1-463B213263D5}" vid="{111F686B-3A5A-4006-A2A9-9E5FA6FE7B5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175210F3DE054BB770F6C52280349D" ma:contentTypeVersion="3" ma:contentTypeDescription="Create a new document." ma:contentTypeScope="" ma:versionID="dcb8e0bdc94a0608869c1b61f42445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bdce857514447a0c1349bf2ece187a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CA0F498-E806-4FC4-9EEA-29FD1FF35F7E}"/>
</file>

<file path=customXml/itemProps2.xml><?xml version="1.0" encoding="utf-8"?>
<ds:datastoreItem xmlns:ds="http://schemas.openxmlformats.org/officeDocument/2006/customXml" ds:itemID="{51D25373-FCB8-4399-8996-ABF129C1603F}"/>
</file>

<file path=customXml/itemProps3.xml><?xml version="1.0" encoding="utf-8"?>
<ds:datastoreItem xmlns:ds="http://schemas.openxmlformats.org/officeDocument/2006/customXml" ds:itemID="{898381A4-7BE8-49CF-9C02-BCEDE8E843AF}"/>
</file>

<file path=docProps/app.xml><?xml version="1.0" encoding="utf-8"?>
<Properties xmlns="http://schemas.openxmlformats.org/officeDocument/2006/extended-properties" xmlns:vt="http://schemas.openxmlformats.org/officeDocument/2006/docPropsVTypes">
  <Template>iqavet template</Template>
  <TotalTime>241</TotalTime>
  <Words>422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Helvetica</vt:lpstr>
      <vt:lpstr>Office Theme</vt:lpstr>
      <vt:lpstr>EQAVET, Governance, Data</vt:lpstr>
      <vt:lpstr>EQAVET</vt:lpstr>
      <vt:lpstr>EQAVET and governance</vt:lpstr>
      <vt:lpstr>EQAVET and governance</vt:lpstr>
      <vt:lpstr> VET Governance- knife edges?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</dc:title>
  <dc:creator>Andrina Wafer</dc:creator>
  <cp:lastModifiedBy>Andrina Wafer</cp:lastModifiedBy>
  <cp:revision>20</cp:revision>
  <dcterms:created xsi:type="dcterms:W3CDTF">2016-06-17T17:56:05Z</dcterms:created>
  <dcterms:modified xsi:type="dcterms:W3CDTF">2016-12-10T17:03:20Z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0x010100FE175210F3DE054BB770F6C52280349D</vt:lpwstr>
  </property>
</Properties>
</file>