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3"/>
  </p:notesMasterIdLst>
  <p:handoutMasterIdLst>
    <p:handoutMasterId r:id="rId14"/>
  </p:handoutMasterIdLst>
  <p:sldIdLst>
    <p:sldId id="342" r:id="rId3"/>
    <p:sldId id="355" r:id="rId4"/>
    <p:sldId id="356" r:id="rId5"/>
    <p:sldId id="357" r:id="rId6"/>
    <p:sldId id="350" r:id="rId7"/>
    <p:sldId id="349" r:id="rId8"/>
    <p:sldId id="323" r:id="rId9"/>
    <p:sldId id="353" r:id="rId10"/>
    <p:sldId id="358" r:id="rId11"/>
    <p:sldId id="345" r:id="rId12"/>
  </p:sldIdLst>
  <p:sldSz cx="9144000" cy="6858000" type="screen4x3"/>
  <p:notesSz cx="6669088" cy="97758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adraig-QQI" id="{DC7CAB6D-7EF9-7644-BEF0-B446B8A55567}">
          <p14:sldIdLst>
            <p14:sldId id="342"/>
            <p14:sldId id="355"/>
            <p14:sldId id="356"/>
            <p14:sldId id="357"/>
            <p14:sldId id="350"/>
            <p14:sldId id="349"/>
            <p14:sldId id="323"/>
            <p14:sldId id="353"/>
            <p14:sldId id="358"/>
            <p14:sldId id="34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E64"/>
    <a:srgbClr val="5C5A5F"/>
    <a:srgbClr val="3D3F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73" autoAdjust="0"/>
    <p:restoredTop sz="94660"/>
  </p:normalViewPr>
  <p:slideViewPr>
    <p:cSldViewPr>
      <p:cViewPr varScale="1">
        <p:scale>
          <a:sx n="74" d="100"/>
          <a:sy n="74" d="100"/>
        </p:scale>
        <p:origin x="123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customXml" Target="../customXml/item3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customXml" Target="../customXml/item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65" cy="489339"/>
          </a:xfrm>
          <a:prstGeom prst="rect">
            <a:avLst/>
          </a:prstGeom>
        </p:spPr>
        <p:txBody>
          <a:bodyPr vert="horz" lIns="89904" tIns="44952" rIns="89904" bIns="44952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6" y="0"/>
            <a:ext cx="2890665" cy="489339"/>
          </a:xfrm>
          <a:prstGeom prst="rect">
            <a:avLst/>
          </a:prstGeom>
        </p:spPr>
        <p:txBody>
          <a:bodyPr vert="horz" lIns="89904" tIns="44952" rIns="89904" bIns="44952" rtlCol="0"/>
          <a:lstStyle>
            <a:lvl1pPr algn="r">
              <a:defRPr sz="1200"/>
            </a:lvl1pPr>
          </a:lstStyle>
          <a:p>
            <a:fld id="{3A6EC397-7916-4B32-B53A-06D0581D3AF3}" type="datetimeFigureOut">
              <a:rPr lang="en-IE" smtClean="0"/>
              <a:t>03/02/2016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284924"/>
            <a:ext cx="2890665" cy="489338"/>
          </a:xfrm>
          <a:prstGeom prst="rect">
            <a:avLst/>
          </a:prstGeom>
        </p:spPr>
        <p:txBody>
          <a:bodyPr vert="horz" lIns="89904" tIns="44952" rIns="89904" bIns="44952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6" y="9284924"/>
            <a:ext cx="2890665" cy="489338"/>
          </a:xfrm>
          <a:prstGeom prst="rect">
            <a:avLst/>
          </a:prstGeom>
        </p:spPr>
        <p:txBody>
          <a:bodyPr vert="horz" lIns="89904" tIns="44952" rIns="89904" bIns="44952" rtlCol="0" anchor="b"/>
          <a:lstStyle>
            <a:lvl1pPr algn="r">
              <a:defRPr sz="1200"/>
            </a:lvl1pPr>
          </a:lstStyle>
          <a:p>
            <a:fld id="{7AA10518-9A5A-47C1-9CAF-82EC30CD364E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232231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88791"/>
          </a:xfrm>
          <a:prstGeom prst="rect">
            <a:avLst/>
          </a:prstGeom>
        </p:spPr>
        <p:txBody>
          <a:bodyPr vert="horz" lIns="89904" tIns="44952" rIns="89904" bIns="44952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88791"/>
          </a:xfrm>
          <a:prstGeom prst="rect">
            <a:avLst/>
          </a:prstGeom>
        </p:spPr>
        <p:txBody>
          <a:bodyPr vert="horz" lIns="89904" tIns="44952" rIns="89904" bIns="44952" rtlCol="0"/>
          <a:lstStyle>
            <a:lvl1pPr algn="r">
              <a:defRPr sz="1200"/>
            </a:lvl1pPr>
          </a:lstStyle>
          <a:p>
            <a:fld id="{2F24D154-270A-4591-A24A-C0A7003D5CE5}" type="datetimeFigureOut">
              <a:rPr lang="en-IE" smtClean="0"/>
              <a:t>03/02/2016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2175" y="733425"/>
            <a:ext cx="4884738" cy="366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904" tIns="44952" rIns="89904" bIns="44952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643517"/>
            <a:ext cx="5335270" cy="4399121"/>
          </a:xfrm>
          <a:prstGeom prst="rect">
            <a:avLst/>
          </a:prstGeom>
        </p:spPr>
        <p:txBody>
          <a:bodyPr vert="horz" lIns="89904" tIns="44952" rIns="89904" bIns="4495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285337"/>
            <a:ext cx="2889938" cy="488791"/>
          </a:xfrm>
          <a:prstGeom prst="rect">
            <a:avLst/>
          </a:prstGeom>
        </p:spPr>
        <p:txBody>
          <a:bodyPr vert="horz" lIns="89904" tIns="44952" rIns="89904" bIns="44952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285337"/>
            <a:ext cx="2889938" cy="488791"/>
          </a:xfrm>
          <a:prstGeom prst="rect">
            <a:avLst/>
          </a:prstGeom>
        </p:spPr>
        <p:txBody>
          <a:bodyPr vert="horz" lIns="89904" tIns="44952" rIns="89904" bIns="44952" rtlCol="0" anchor="b"/>
          <a:lstStyle>
            <a:lvl1pPr algn="r">
              <a:defRPr sz="1200"/>
            </a:lvl1pPr>
          </a:lstStyle>
          <a:p>
            <a:fld id="{5686CABC-A2D8-4FCF-B9D0-6602849C721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54452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65438"/>
            <a:ext cx="7772400" cy="957540"/>
          </a:xfrm>
          <a:prstGeom prst="rect">
            <a:avLst/>
          </a:prstGeom>
        </p:spPr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624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ga-IE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22850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4869BF5F-A6E3-D64C-8E0A-D45C31D6F0F6}" type="datetimeFigureOut">
              <a:rPr lang="en-US" smtClean="0">
                <a:solidFill>
                  <a:prstClr val="black"/>
                </a:solidFill>
                <a:latin typeface="Calibri"/>
              </a:rPr>
              <a:pPr defTabSz="457200"/>
              <a:t>2/3/2016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C4A0CCEC-AD04-724A-8C85-97C4097C581B}" type="slidenum">
              <a:rPr lang="en-US" smtClean="0">
                <a:solidFill>
                  <a:prstClr val="black"/>
                </a:solidFill>
                <a:latin typeface="Calibri"/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57529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4869BF5F-A6E3-D64C-8E0A-D45C31D6F0F6}" type="datetimeFigureOut">
              <a:rPr lang="en-US" smtClean="0">
                <a:solidFill>
                  <a:prstClr val="black"/>
                </a:solidFill>
                <a:latin typeface="Calibri"/>
              </a:rPr>
              <a:pPr defTabSz="457200"/>
              <a:t>2/3/2016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C4A0CCEC-AD04-724A-8C85-97C4097C581B}" type="slidenum">
              <a:rPr lang="en-US" smtClean="0">
                <a:solidFill>
                  <a:prstClr val="black"/>
                </a:solidFill>
                <a:latin typeface="Calibri"/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33059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08006"/>
            <a:ext cx="7772400" cy="1470025"/>
          </a:xfrm>
        </p:spPr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16419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ga-IE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885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1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6812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257098"/>
            <a:ext cx="4038600" cy="286906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257098"/>
            <a:ext cx="4038600" cy="286906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dirty="0" smtClean="0"/>
              <a:t>Click to edit Master text styles</a:t>
            </a:r>
          </a:p>
          <a:p>
            <a:pPr lvl="1"/>
            <a:r>
              <a:rPr lang="ga-IE" dirty="0" smtClean="0"/>
              <a:t>Second level</a:t>
            </a:r>
          </a:p>
          <a:p>
            <a:pPr lvl="2"/>
            <a:r>
              <a:rPr lang="ga-IE" dirty="0" smtClean="0"/>
              <a:t>Third level</a:t>
            </a:r>
          </a:p>
          <a:p>
            <a:pPr lvl="3"/>
            <a:r>
              <a:rPr lang="ga-IE" dirty="0" smtClean="0"/>
              <a:t>Fourth level</a:t>
            </a:r>
          </a:p>
          <a:p>
            <a:pPr lvl="4"/>
            <a:r>
              <a:rPr lang="ga-IE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6441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19985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125657"/>
            <a:ext cx="4040188" cy="20005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dirty="0" smtClean="0"/>
              <a:t>Click to edit Master text styles</a:t>
            </a:r>
          </a:p>
          <a:p>
            <a:pPr lvl="1"/>
            <a:r>
              <a:rPr lang="ga-IE" dirty="0" smtClean="0"/>
              <a:t>Second level</a:t>
            </a:r>
          </a:p>
          <a:p>
            <a:pPr lvl="2"/>
            <a:r>
              <a:rPr lang="ga-IE" dirty="0" smtClean="0"/>
              <a:t>Third level</a:t>
            </a:r>
          </a:p>
          <a:p>
            <a:pPr lvl="3"/>
            <a:r>
              <a:rPr lang="ga-IE" dirty="0" smtClean="0"/>
              <a:t>Fourth level</a:t>
            </a:r>
          </a:p>
          <a:p>
            <a:pPr lvl="4"/>
            <a:r>
              <a:rPr lang="ga-IE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319985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4125657"/>
            <a:ext cx="4041775" cy="20005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2485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85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45888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42998"/>
            <a:ext cx="3008313" cy="77056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ga-I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612258"/>
            <a:ext cx="5111750" cy="351390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ga-IE" dirty="0" smtClean="0"/>
              <a:t>Click to edit Master text styles</a:t>
            </a:r>
          </a:p>
          <a:p>
            <a:pPr lvl="1"/>
            <a:r>
              <a:rPr lang="ga-IE" dirty="0" smtClean="0"/>
              <a:t>Second level</a:t>
            </a:r>
          </a:p>
          <a:p>
            <a:pPr lvl="2"/>
            <a:r>
              <a:rPr lang="ga-IE" dirty="0" smtClean="0"/>
              <a:t>Third level</a:t>
            </a:r>
          </a:p>
          <a:p>
            <a:pPr lvl="3"/>
            <a:r>
              <a:rPr lang="ga-IE" dirty="0" smtClean="0"/>
              <a:t>Fourth level</a:t>
            </a:r>
          </a:p>
          <a:p>
            <a:pPr lvl="4"/>
            <a:r>
              <a:rPr lang="ga-IE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612258"/>
            <a:ext cx="3008313" cy="35139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1A12E270-6834-7740-ACA6-E2DFCD229504}" type="datetimeFigureOut">
              <a:rPr lang="en-US" smtClean="0">
                <a:solidFill>
                  <a:prstClr val="black"/>
                </a:solidFill>
                <a:latin typeface="Calibri"/>
              </a:rPr>
              <a:pPr defTabSz="457200"/>
              <a:t>2/3/2016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68137031-DDC5-2A46-86D2-1F562F4973CE}" type="slidenum">
              <a:rPr lang="en-US" smtClean="0">
                <a:solidFill>
                  <a:prstClr val="black"/>
                </a:solidFill>
                <a:latin typeface="Calibri"/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406763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4869BF5F-A6E3-D64C-8E0A-D45C31D6F0F6}" type="datetimeFigureOut">
              <a:rPr lang="en-US" smtClean="0">
                <a:solidFill>
                  <a:prstClr val="black"/>
                </a:solidFill>
                <a:latin typeface="Calibri"/>
              </a:rPr>
              <a:pPr defTabSz="457200"/>
              <a:t>2/3/2016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C4A0CCEC-AD04-724A-8C85-97C4097C581B}" type="slidenum">
              <a:rPr lang="en-US" smtClean="0">
                <a:solidFill>
                  <a:prstClr val="black"/>
                </a:solidFill>
                <a:latin typeface="Calibri"/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135234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283099"/>
            <a:ext cx="5486400" cy="344447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10793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2759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862140"/>
            <a:ext cx="2057400" cy="4264024"/>
          </a:xfrm>
        </p:spPr>
        <p:txBody>
          <a:bodyPr vert="eaVert"/>
          <a:lstStyle/>
          <a:p>
            <a:r>
              <a:rPr lang="ga-IE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62140"/>
            <a:ext cx="6019800" cy="4264023"/>
          </a:xfrm>
        </p:spPr>
        <p:txBody>
          <a:bodyPr vert="eaVert"/>
          <a:lstStyle/>
          <a:p>
            <a:pPr lvl="0"/>
            <a:r>
              <a:rPr lang="ga-IE" dirty="0" smtClean="0"/>
              <a:t>Click to edit Master text styles</a:t>
            </a:r>
          </a:p>
          <a:p>
            <a:pPr lvl="1"/>
            <a:r>
              <a:rPr lang="ga-IE" dirty="0" smtClean="0"/>
              <a:t>Second level</a:t>
            </a:r>
          </a:p>
          <a:p>
            <a:pPr lvl="2"/>
            <a:r>
              <a:rPr lang="ga-IE" dirty="0" smtClean="0"/>
              <a:t>Third level</a:t>
            </a:r>
          </a:p>
          <a:p>
            <a:pPr lvl="3"/>
            <a:r>
              <a:rPr lang="ga-IE" dirty="0" smtClean="0"/>
              <a:t>Fourth level</a:t>
            </a:r>
          </a:p>
          <a:p>
            <a:pPr lvl="4"/>
            <a:r>
              <a:rPr lang="ga-IE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2673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4869BF5F-A6E3-D64C-8E0A-D45C31D6F0F6}" type="datetimeFigureOut">
              <a:rPr lang="en-US" smtClean="0">
                <a:solidFill>
                  <a:prstClr val="black"/>
                </a:solidFill>
                <a:latin typeface="Calibri"/>
              </a:rPr>
              <a:pPr defTabSz="457200"/>
              <a:t>2/3/2016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C4A0CCEC-AD04-724A-8C85-97C4097C581B}" type="slidenum">
              <a:rPr lang="en-US" smtClean="0">
                <a:solidFill>
                  <a:prstClr val="black"/>
                </a:solidFill>
                <a:latin typeface="Calibri"/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44244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4869BF5F-A6E3-D64C-8E0A-D45C31D6F0F6}" type="datetimeFigureOut">
              <a:rPr lang="en-US" smtClean="0">
                <a:solidFill>
                  <a:prstClr val="black"/>
                </a:solidFill>
                <a:latin typeface="Calibri"/>
              </a:rPr>
              <a:pPr defTabSz="457200"/>
              <a:t>2/3/2016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C4A0CCEC-AD04-724A-8C85-97C4097C581B}" type="slidenum">
              <a:rPr lang="en-US" smtClean="0">
                <a:solidFill>
                  <a:prstClr val="black"/>
                </a:solidFill>
                <a:latin typeface="Calibri"/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49834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4869BF5F-A6E3-D64C-8E0A-D45C31D6F0F6}" type="datetimeFigureOut">
              <a:rPr lang="en-US" smtClean="0">
                <a:solidFill>
                  <a:prstClr val="black"/>
                </a:solidFill>
                <a:latin typeface="Calibri"/>
              </a:rPr>
              <a:pPr defTabSz="457200"/>
              <a:t>2/3/2016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C4A0CCEC-AD04-724A-8C85-97C4097C581B}" type="slidenum">
              <a:rPr lang="en-US" smtClean="0">
                <a:solidFill>
                  <a:prstClr val="black"/>
                </a:solidFill>
                <a:latin typeface="Calibri"/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2887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4869BF5F-A6E3-D64C-8E0A-D45C31D6F0F6}" type="datetimeFigureOut">
              <a:rPr lang="en-US" smtClean="0">
                <a:solidFill>
                  <a:prstClr val="black"/>
                </a:solidFill>
                <a:latin typeface="Calibri"/>
              </a:rPr>
              <a:pPr defTabSz="457200"/>
              <a:t>2/3/2016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C4A0CCEC-AD04-724A-8C85-97C4097C581B}" type="slidenum">
              <a:rPr lang="en-US" smtClean="0">
                <a:solidFill>
                  <a:prstClr val="black"/>
                </a:solidFill>
                <a:latin typeface="Calibri"/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07245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4869BF5F-A6E3-D64C-8E0A-D45C31D6F0F6}" type="datetimeFigureOut">
              <a:rPr lang="en-US" smtClean="0">
                <a:solidFill>
                  <a:prstClr val="black"/>
                </a:solidFill>
                <a:latin typeface="Calibri"/>
              </a:rPr>
              <a:pPr defTabSz="457200"/>
              <a:t>2/3/2016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C4A0CCEC-AD04-724A-8C85-97C4097C581B}" type="slidenum">
              <a:rPr lang="en-US" smtClean="0">
                <a:solidFill>
                  <a:prstClr val="black"/>
                </a:solidFill>
                <a:latin typeface="Calibri"/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72211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4869BF5F-A6E3-D64C-8E0A-D45C31D6F0F6}" type="datetimeFigureOut">
              <a:rPr lang="en-US" smtClean="0">
                <a:solidFill>
                  <a:prstClr val="black"/>
                </a:solidFill>
                <a:latin typeface="Calibri"/>
              </a:rPr>
              <a:pPr defTabSz="457200"/>
              <a:t>2/3/2016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C4A0CCEC-AD04-724A-8C85-97C4097C581B}" type="slidenum">
              <a:rPr lang="en-US" smtClean="0">
                <a:solidFill>
                  <a:prstClr val="black"/>
                </a:solidFill>
                <a:latin typeface="Calibri"/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5230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4869BF5F-A6E3-D64C-8E0A-D45C31D6F0F6}" type="datetimeFigureOut">
              <a:rPr lang="en-US" smtClean="0">
                <a:solidFill>
                  <a:prstClr val="black"/>
                </a:solidFill>
                <a:latin typeface="Calibri"/>
              </a:rPr>
              <a:pPr defTabSz="457200"/>
              <a:t>2/3/2016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C4A0CCEC-AD04-724A-8C85-97C4097C581B}" type="slidenum">
              <a:rPr lang="en-US" smtClean="0">
                <a:solidFill>
                  <a:prstClr val="black"/>
                </a:solidFill>
                <a:latin typeface="Calibri"/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74239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597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93937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ga-I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24198"/>
            <a:ext cx="8229600" cy="29019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ga-IE" dirty="0" smtClean="0"/>
              <a:t>Click to edit Master text styles</a:t>
            </a:r>
          </a:p>
          <a:p>
            <a:pPr lvl="1"/>
            <a:r>
              <a:rPr lang="ga-IE" dirty="0" smtClean="0"/>
              <a:t>Second level</a:t>
            </a:r>
          </a:p>
          <a:p>
            <a:pPr lvl="2"/>
            <a:r>
              <a:rPr lang="ga-IE" dirty="0" smtClean="0"/>
              <a:t>Third level</a:t>
            </a:r>
          </a:p>
          <a:p>
            <a:pPr lvl="3"/>
            <a:r>
              <a:rPr lang="ga-IE" dirty="0" smtClean="0"/>
              <a:t>Fourth level</a:t>
            </a:r>
          </a:p>
          <a:p>
            <a:pPr lvl="4"/>
            <a:r>
              <a:rPr lang="ga-IE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835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5D5D5D"/>
                </a:solidFill>
              </a:rPr>
              <a:t>Karena Maguire</a:t>
            </a:r>
            <a:endParaRPr lang="en-US" dirty="0">
              <a:solidFill>
                <a:srgbClr val="5D5D5D"/>
              </a:solidFill>
            </a:endParaRP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187624" y="3933056"/>
            <a:ext cx="6688832" cy="936104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QQI Statutory  QA Guidelines, 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January 2016 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27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Timeline for consultation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/>
              <a:buChar char="•"/>
            </a:pPr>
            <a:r>
              <a:rPr lang="en-IE" b="1" dirty="0" smtClean="0"/>
              <a:t>15 February, 2016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612697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143000"/>
          </a:xfrm>
        </p:spPr>
        <p:txBody>
          <a:bodyPr/>
          <a:lstStyle/>
          <a:p>
            <a:r>
              <a:rPr lang="en-IE" dirty="0" smtClean="0"/>
              <a:t>QA in General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1720"/>
            <a:ext cx="8229600" cy="407444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IE" sz="7400" b="1" dirty="0" smtClean="0">
                <a:solidFill>
                  <a:srgbClr val="FF0000"/>
                </a:solidFill>
              </a:rPr>
              <a:t>Quality Assurance </a:t>
            </a:r>
          </a:p>
          <a:p>
            <a:endParaRPr lang="en-IE" dirty="0" smtClean="0"/>
          </a:p>
          <a:p>
            <a:endParaRPr lang="en-IE" dirty="0"/>
          </a:p>
          <a:p>
            <a:pPr marL="0" indent="0">
              <a:buNone/>
            </a:pPr>
            <a:r>
              <a:rPr lang="en-IE" sz="9600" dirty="0"/>
              <a:t>In an education and training context, quality assurance has to do with matters such as</a:t>
            </a:r>
            <a:r>
              <a:rPr lang="en-IE" sz="9600" dirty="0" smtClean="0"/>
              <a:t>:</a:t>
            </a:r>
          </a:p>
          <a:p>
            <a:pPr marL="0" indent="0">
              <a:buNone/>
            </a:pPr>
            <a:endParaRPr lang="en-IE" sz="96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IE" sz="9600" dirty="0" smtClean="0"/>
              <a:t>whether </a:t>
            </a:r>
            <a:r>
              <a:rPr lang="en-IE" sz="9600" dirty="0"/>
              <a:t>the education, training, research and related services provided by </a:t>
            </a:r>
            <a:r>
              <a:rPr lang="en-IE" sz="9600" dirty="0" smtClean="0"/>
              <a:t>a provider </a:t>
            </a:r>
            <a:r>
              <a:rPr lang="en-IE" sz="9600" dirty="0"/>
              <a:t>are fit for their professed purpose;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IE" sz="9600" dirty="0" smtClean="0"/>
              <a:t>the </a:t>
            </a:r>
            <a:r>
              <a:rPr lang="en-IE" sz="9600" dirty="0"/>
              <a:t>trustworthiness of the qualifications awarded or recognised;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IE" sz="9600" dirty="0" smtClean="0"/>
              <a:t>accountability</a:t>
            </a:r>
            <a:r>
              <a:rPr lang="en-IE" sz="9600" dirty="0"/>
              <a:t>, openness and transparency; and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IE" sz="9600" dirty="0" smtClean="0"/>
              <a:t>the </a:t>
            </a:r>
            <a:r>
              <a:rPr lang="en-IE" sz="9600" dirty="0"/>
              <a:t>standards of awards</a:t>
            </a:r>
            <a:r>
              <a:rPr lang="en-IE" sz="9600" dirty="0" smtClean="0"/>
              <a:t>.</a:t>
            </a:r>
          </a:p>
          <a:p>
            <a:pPr marL="0" indent="0">
              <a:buNone/>
            </a:pPr>
            <a:endParaRPr lang="en-IE" sz="4500" dirty="0"/>
          </a:p>
          <a:p>
            <a:pPr marL="0" indent="0">
              <a:buNone/>
            </a:pPr>
            <a:r>
              <a:rPr lang="en-IE" sz="11200" dirty="0"/>
              <a:t>In all cases, quality assurance is the responsibility of the provider.</a:t>
            </a:r>
            <a:endParaRPr lang="en-IE" sz="11200" dirty="0" smtClean="0"/>
          </a:p>
          <a:p>
            <a:pPr>
              <a:buFont typeface="Wingdings" panose="05000000000000000000" pitchFamily="2" charset="2"/>
              <a:buChar char="q"/>
            </a:pPr>
            <a:endParaRPr lang="en-IE" dirty="0"/>
          </a:p>
          <a:p>
            <a:endParaRPr lang="en-IE" dirty="0" smtClean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71003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6713"/>
            <a:ext cx="8229600" cy="1080120"/>
          </a:xfrm>
        </p:spPr>
        <p:txBody>
          <a:bodyPr/>
          <a:lstStyle/>
          <a:p>
            <a:r>
              <a:rPr lang="en-IE" dirty="0" smtClean="0"/>
              <a:t>QA </a:t>
            </a:r>
            <a:r>
              <a:rPr lang="en-IE" dirty="0"/>
              <a:t>Guidelines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6840759"/>
          </a:xfrm>
        </p:spPr>
        <p:txBody>
          <a:bodyPr>
            <a:normAutofit/>
          </a:bodyPr>
          <a:lstStyle/>
          <a:p>
            <a:endParaRPr lang="en-IE" sz="1100" dirty="0" smtClean="0"/>
          </a:p>
          <a:p>
            <a:endParaRPr lang="en-IE" sz="1800" dirty="0" smtClean="0"/>
          </a:p>
          <a:p>
            <a:r>
              <a:rPr lang="en-IE" sz="2400" dirty="0" smtClean="0"/>
              <a:t>Communicate </a:t>
            </a:r>
            <a:r>
              <a:rPr lang="en-IE" sz="2400" b="1" i="1" dirty="0"/>
              <a:t>expectations about the quality of provision, assessment and </a:t>
            </a:r>
            <a:r>
              <a:rPr lang="en-IE" sz="2400" b="1" i="1" dirty="0" smtClean="0"/>
              <a:t>the teaching </a:t>
            </a:r>
            <a:r>
              <a:rPr lang="en-IE" sz="2400" b="1" i="1" dirty="0"/>
              <a:t>and learning experience in the Irish education and training community</a:t>
            </a:r>
            <a:r>
              <a:rPr lang="en-IE" sz="2400" dirty="0"/>
              <a:t>;</a:t>
            </a:r>
          </a:p>
          <a:p>
            <a:r>
              <a:rPr lang="en-IE" sz="1400" dirty="0" smtClean="0"/>
              <a:t>Bring </a:t>
            </a:r>
            <a:r>
              <a:rPr lang="en-IE" sz="1400" dirty="0"/>
              <a:t>greater coherence into, and between, different parts of the education </a:t>
            </a:r>
            <a:r>
              <a:rPr lang="en-IE" sz="1400" dirty="0" smtClean="0"/>
              <a:t>and training </a:t>
            </a:r>
            <a:r>
              <a:rPr lang="en-IE" sz="1400" dirty="0"/>
              <a:t>system;</a:t>
            </a:r>
          </a:p>
          <a:p>
            <a:r>
              <a:rPr lang="en-IE" sz="1400" dirty="0" smtClean="0"/>
              <a:t>Are </a:t>
            </a:r>
            <a:r>
              <a:rPr lang="en-IE" sz="1400" dirty="0"/>
              <a:t>the starting point for providers’ establishment of their own QA procedures.</a:t>
            </a:r>
          </a:p>
          <a:p>
            <a:r>
              <a:rPr lang="en-IE" sz="1400" dirty="0"/>
              <a:t>a</a:t>
            </a:r>
            <a:r>
              <a:rPr lang="en-IE" sz="1400" dirty="0" smtClean="0"/>
              <a:t>re </a:t>
            </a:r>
            <a:r>
              <a:rPr lang="en-IE" sz="1400" dirty="0"/>
              <a:t>a “springboard” for improvement and enhancement for all providers, not</a:t>
            </a:r>
          </a:p>
          <a:p>
            <a:r>
              <a:rPr lang="en-IE" sz="1400" dirty="0"/>
              <a:t>a compliance checklist;</a:t>
            </a:r>
          </a:p>
          <a:p>
            <a:r>
              <a:rPr lang="en-IE" sz="1400" dirty="0" smtClean="0"/>
              <a:t>Will </a:t>
            </a:r>
            <a:r>
              <a:rPr lang="en-IE" sz="1400" dirty="0"/>
              <a:t>be adapted and continuously evolve to remain fit-for-purpose for the needs</a:t>
            </a:r>
          </a:p>
          <a:p>
            <a:r>
              <a:rPr lang="en-IE" sz="1400" dirty="0"/>
              <a:t>of the education and training community and the qualifications system;</a:t>
            </a:r>
          </a:p>
          <a:p>
            <a:r>
              <a:rPr lang="en-IE" sz="2400" dirty="0" smtClean="0"/>
              <a:t>Can </a:t>
            </a:r>
            <a:r>
              <a:rPr lang="en-IE" sz="2400" dirty="0"/>
              <a:t>be expected to have </a:t>
            </a:r>
            <a:r>
              <a:rPr lang="en-IE" sz="2400" b="1" i="1" dirty="0"/>
              <a:t>different purposes and different impacts in each </a:t>
            </a:r>
            <a:r>
              <a:rPr lang="en-IE" sz="2400" b="1" i="1" dirty="0" smtClean="0"/>
              <a:t>sector and </a:t>
            </a:r>
            <a:r>
              <a:rPr lang="en-IE" sz="2400" b="1" i="1" dirty="0"/>
              <a:t>topic that they address</a:t>
            </a:r>
            <a:r>
              <a:rPr lang="en-IE" sz="2400" dirty="0"/>
              <a:t>. The impact of the guidelines upon a provider will</a:t>
            </a:r>
          </a:p>
          <a:p>
            <a:r>
              <a:rPr lang="en-IE" sz="2400" b="1" i="1" dirty="0"/>
              <a:t>depend upon the scope of their provision and the sector in which they operate</a:t>
            </a:r>
            <a:r>
              <a:rPr lang="en-IE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92938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8229600" cy="1143000"/>
          </a:xfrm>
        </p:spPr>
        <p:txBody>
          <a:bodyPr/>
          <a:lstStyle/>
          <a:p>
            <a:r>
              <a:rPr lang="en-IE" dirty="0" smtClean="0"/>
              <a:t>QA Guidelines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 fontScale="77500" lnSpcReduction="20000"/>
          </a:bodyPr>
          <a:lstStyle/>
          <a:p>
            <a:r>
              <a:rPr lang="en-IE" dirty="0"/>
              <a:t>Do </a:t>
            </a:r>
            <a:r>
              <a:rPr lang="en-IE" b="1" i="1" dirty="0"/>
              <a:t>not prescribe the manner </a:t>
            </a:r>
            <a:r>
              <a:rPr lang="en-IE" dirty="0"/>
              <a:t>in which providers must implement their QA procedures.</a:t>
            </a:r>
          </a:p>
          <a:p>
            <a:r>
              <a:rPr lang="en-IE" dirty="0"/>
              <a:t>Are intended to guide providers through their </a:t>
            </a:r>
            <a:r>
              <a:rPr lang="en-IE" b="1" i="1" dirty="0"/>
              <a:t>legal responsibilities </a:t>
            </a:r>
            <a:r>
              <a:rPr lang="en-IE" dirty="0"/>
              <a:t>for the development of quality assurance procedures</a:t>
            </a:r>
          </a:p>
          <a:p>
            <a:r>
              <a:rPr lang="en-IE" dirty="0"/>
              <a:t>Providers </a:t>
            </a:r>
            <a:r>
              <a:rPr lang="en-IE" b="1" i="1" dirty="0"/>
              <a:t>shall have regard </a:t>
            </a:r>
            <a:r>
              <a:rPr lang="en-IE" dirty="0"/>
              <a:t>to when establishing QA procedures</a:t>
            </a:r>
          </a:p>
          <a:p>
            <a:r>
              <a:rPr lang="en-IE" dirty="0"/>
              <a:t>Focus on </a:t>
            </a:r>
            <a:r>
              <a:rPr lang="en-IE" b="1" i="1" dirty="0"/>
              <a:t>a provider’s scale and scope </a:t>
            </a:r>
            <a:r>
              <a:rPr lang="en-IE" dirty="0"/>
              <a:t>of activity will determine the level of complexity of their QA procedures</a:t>
            </a:r>
          </a:p>
          <a:p>
            <a:r>
              <a:rPr lang="en-IE" dirty="0"/>
              <a:t>Highlight the central role of </a:t>
            </a:r>
            <a:r>
              <a:rPr lang="en-IE" b="1" i="1" dirty="0"/>
              <a:t>the Internal provider  QA system </a:t>
            </a:r>
          </a:p>
          <a:p>
            <a:endParaRPr lang="en-IE" dirty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379448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728193"/>
          </a:xfrm>
        </p:spPr>
        <p:txBody>
          <a:bodyPr/>
          <a:lstStyle/>
          <a:p>
            <a:r>
              <a:rPr lang="en-IE" dirty="0" smtClean="0"/>
              <a:t>Core 1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5157192"/>
          </a:xfrm>
        </p:spPr>
        <p:txBody>
          <a:bodyPr>
            <a:normAutofit/>
          </a:bodyPr>
          <a:lstStyle/>
          <a:p>
            <a:r>
              <a:rPr lang="en-IE" dirty="0"/>
              <a:t>applicable to all providers</a:t>
            </a:r>
          </a:p>
          <a:p>
            <a:r>
              <a:rPr lang="en-IE" dirty="0" smtClean="0"/>
              <a:t>Significant overlap in requirements</a:t>
            </a:r>
          </a:p>
          <a:p>
            <a:pPr>
              <a:lnSpc>
                <a:spcPct val="80000"/>
              </a:lnSpc>
            </a:pPr>
            <a:r>
              <a:rPr lang="en-IE" dirty="0" smtClean="0"/>
              <a:t>general </a:t>
            </a:r>
            <a:r>
              <a:rPr lang="en-IE" dirty="0"/>
              <a:t>statutory requirements</a:t>
            </a:r>
          </a:p>
          <a:p>
            <a:pPr>
              <a:lnSpc>
                <a:spcPct val="80000"/>
              </a:lnSpc>
            </a:pPr>
            <a:r>
              <a:rPr lang="en-IE" dirty="0"/>
              <a:t>European </a:t>
            </a:r>
            <a:r>
              <a:rPr lang="en-IE" dirty="0" smtClean="0"/>
              <a:t>International Standard practice </a:t>
            </a:r>
            <a:endParaRPr lang="en-IE" dirty="0"/>
          </a:p>
          <a:p>
            <a:pPr>
              <a:lnSpc>
                <a:spcPct val="80000"/>
              </a:lnSpc>
            </a:pPr>
            <a:r>
              <a:rPr lang="en-IE" dirty="0"/>
              <a:t>Recognition that providers have more diverse provision (HE &amp; ELT/HE&amp; FE&amp;ELT/ ) </a:t>
            </a:r>
          </a:p>
          <a:p>
            <a:pPr>
              <a:lnSpc>
                <a:spcPct val="80000"/>
              </a:lnSpc>
            </a:pPr>
            <a:r>
              <a:rPr lang="en-IE" dirty="0"/>
              <a:t>less burden in one core</a:t>
            </a:r>
          </a:p>
          <a:p>
            <a:pPr>
              <a:lnSpc>
                <a:spcPct val="80000"/>
              </a:lnSpc>
            </a:pPr>
            <a:r>
              <a:rPr lang="en-IE" dirty="0"/>
              <a:t>Assisting inter-institutional collaboration </a:t>
            </a:r>
            <a:r>
              <a:rPr lang="en-IE" dirty="0" smtClean="0"/>
              <a:t>(Consortia)</a:t>
            </a:r>
            <a:endParaRPr lang="en-IE" dirty="0"/>
          </a:p>
          <a:p>
            <a:pPr>
              <a:lnSpc>
                <a:spcPct val="80000"/>
              </a:lnSpc>
            </a:pPr>
            <a:r>
              <a:rPr lang="en-IE" dirty="0"/>
              <a:t>One core for learners and stakeholders</a:t>
            </a:r>
          </a:p>
        </p:txBody>
      </p:sp>
    </p:spTree>
    <p:extLst>
      <p:ext uri="{BB962C8B-B14F-4D97-AF65-F5344CB8AC3E}">
        <p14:creationId xmlns:p14="http://schemas.microsoft.com/office/powerpoint/2010/main" val="1255436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656" y="1939377"/>
            <a:ext cx="6794688" cy="4804795"/>
          </a:xfrm>
        </p:spPr>
      </p:pic>
    </p:spTree>
    <p:extLst>
      <p:ext uri="{BB962C8B-B14F-4D97-AF65-F5344CB8AC3E}">
        <p14:creationId xmlns:p14="http://schemas.microsoft.com/office/powerpoint/2010/main" val="52788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475656" y="1052736"/>
            <a:ext cx="7176859" cy="1080120"/>
          </a:xfrm>
        </p:spPr>
        <p:txBody>
          <a:bodyPr>
            <a:normAutofit/>
          </a:bodyPr>
          <a:lstStyle/>
          <a:p>
            <a:pPr algn="l"/>
            <a:r>
              <a:rPr lang="en-IE" b="1" dirty="0" smtClean="0"/>
              <a:t>Core SQAGs: Chapters</a:t>
            </a:r>
            <a:endParaRPr lang="en-US" dirty="0">
              <a:solidFill>
                <a:srgbClr val="5F5E64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717852" y="2131947"/>
            <a:ext cx="8426148" cy="4105365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en-IE" b="1" dirty="0"/>
              <a:t>GOVERNANCE AND MANAGEMENT OF QUALITY </a:t>
            </a:r>
            <a:endParaRPr lang="en-IE" sz="2800" dirty="0"/>
          </a:p>
          <a:p>
            <a:pPr lvl="2"/>
            <a:r>
              <a:rPr lang="en-IE" b="1" dirty="0"/>
              <a:t>Governance</a:t>
            </a:r>
            <a:endParaRPr lang="en-IE" sz="2000" dirty="0"/>
          </a:p>
          <a:p>
            <a:pPr lvl="2"/>
            <a:r>
              <a:rPr lang="en-IE" b="1" dirty="0"/>
              <a:t>Management of Quality Assurance</a:t>
            </a:r>
            <a:endParaRPr lang="en-IE" sz="2000" dirty="0"/>
          </a:p>
          <a:p>
            <a:pPr lvl="0"/>
            <a:r>
              <a:rPr lang="en-IE" b="1" dirty="0" smtClean="0"/>
              <a:t>DOCUMENTED </a:t>
            </a:r>
            <a:r>
              <a:rPr lang="en-IE" b="1" dirty="0"/>
              <a:t>APPROACH TO QUALITY ASSURANCE</a:t>
            </a:r>
            <a:endParaRPr lang="en-IE" sz="2800" dirty="0"/>
          </a:p>
          <a:p>
            <a:pPr lvl="0"/>
            <a:r>
              <a:rPr lang="en-IE" b="1" smtClean="0"/>
              <a:t>PROGRAMMES </a:t>
            </a:r>
            <a:r>
              <a:rPr lang="en-IE" b="1" dirty="0"/>
              <a:t>OF </a:t>
            </a:r>
            <a:r>
              <a:rPr lang="en-IE" b="1" dirty="0" smtClean="0"/>
              <a:t>EDUCATION </a:t>
            </a:r>
            <a:r>
              <a:rPr lang="en-IE" b="1" dirty="0"/>
              <a:t>AND TRAINING</a:t>
            </a:r>
            <a:endParaRPr lang="en-IE" sz="2800" dirty="0"/>
          </a:p>
          <a:p>
            <a:pPr lvl="0"/>
            <a:r>
              <a:rPr lang="en-IE" b="1" dirty="0"/>
              <a:t>STAFF RECRUITMENT, MANAGEMENT AND DEVELOPMENT</a:t>
            </a:r>
            <a:endParaRPr lang="en-IE" sz="2800" dirty="0"/>
          </a:p>
          <a:p>
            <a:pPr lvl="0"/>
            <a:r>
              <a:rPr lang="en-IE" b="1" dirty="0"/>
              <a:t>TEACHING AND LEARNING</a:t>
            </a:r>
            <a:endParaRPr lang="en-IE" sz="2800" dirty="0"/>
          </a:p>
          <a:p>
            <a:pPr lvl="0"/>
            <a:r>
              <a:rPr lang="en-IE" b="1" dirty="0"/>
              <a:t>ASSESSMENT OF LEARNER ACHIEVEMENT</a:t>
            </a:r>
            <a:endParaRPr lang="en-IE" sz="2800" dirty="0"/>
          </a:p>
          <a:p>
            <a:pPr lvl="0"/>
            <a:r>
              <a:rPr lang="en-IE" b="1" dirty="0"/>
              <a:t>SUPPORTS FOR LEARNERS</a:t>
            </a:r>
            <a:endParaRPr lang="en-IE" sz="2800" dirty="0"/>
          </a:p>
          <a:p>
            <a:pPr lvl="0"/>
            <a:r>
              <a:rPr lang="en-IE" b="1" dirty="0"/>
              <a:t>MANAGEMENT INFORMATION AND DATA </a:t>
            </a:r>
            <a:endParaRPr lang="en-IE" sz="2800" dirty="0"/>
          </a:p>
          <a:p>
            <a:pPr lvl="0"/>
            <a:r>
              <a:rPr lang="en-IE" b="1" dirty="0"/>
              <a:t>PUBLIC INFORMATION AND COMMUNICATION</a:t>
            </a:r>
            <a:endParaRPr lang="en-IE" sz="2800" dirty="0"/>
          </a:p>
          <a:p>
            <a:pPr lvl="0"/>
            <a:r>
              <a:rPr lang="en-IE" b="1" dirty="0" smtClean="0"/>
              <a:t>OTHER PARTIES INVOLVEMENT </a:t>
            </a:r>
            <a:r>
              <a:rPr lang="en-IE" b="1" dirty="0"/>
              <a:t>IN EDUCATION AND TRAINING</a:t>
            </a:r>
            <a:endParaRPr lang="en-IE" sz="2800" dirty="0"/>
          </a:p>
          <a:p>
            <a:pPr lvl="0"/>
            <a:r>
              <a:rPr lang="en-IE" b="1" dirty="0" smtClean="0"/>
              <a:t>SELF-EVALUATION, MONITORING AND </a:t>
            </a:r>
            <a:r>
              <a:rPr lang="en-IE" b="1" dirty="0"/>
              <a:t>REVIEW </a:t>
            </a:r>
            <a:endParaRPr lang="en-IE" sz="2800" dirty="0"/>
          </a:p>
          <a:p>
            <a:pPr marL="0" indent="0">
              <a:lnSpc>
                <a:spcPct val="150000"/>
              </a:lnSpc>
              <a:buNone/>
            </a:pPr>
            <a:endParaRPr lang="en-IE" sz="3600" dirty="0">
              <a:solidFill>
                <a:srgbClr val="10253F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9552" y="2131947"/>
            <a:ext cx="3744416" cy="909"/>
          </a:xfrm>
          <a:prstGeom prst="line">
            <a:avLst/>
          </a:prstGeom>
          <a:ln>
            <a:solidFill>
              <a:srgbClr val="5F5E6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604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4705"/>
            <a:ext cx="8229600" cy="1080120"/>
          </a:xfrm>
        </p:spPr>
        <p:txBody>
          <a:bodyPr/>
          <a:lstStyle/>
          <a:p>
            <a:r>
              <a:rPr lang="en-IE" dirty="0" smtClean="0"/>
              <a:t>Guidelines for Apprenticeship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41" y="1844825"/>
            <a:ext cx="8229600" cy="5112567"/>
          </a:xfrm>
        </p:spPr>
        <p:txBody>
          <a:bodyPr>
            <a:normAutofit fontScale="55000" lnSpcReduction="20000"/>
          </a:bodyPr>
          <a:lstStyle/>
          <a:p>
            <a:r>
              <a:rPr lang="en-IE" sz="4900" b="1" dirty="0"/>
              <a:t>SECTION </a:t>
            </a:r>
            <a:r>
              <a:rPr lang="en-IE" sz="4900" b="1" dirty="0" smtClean="0"/>
              <a:t>3 GUIDELINES : </a:t>
            </a:r>
            <a:r>
              <a:rPr lang="en-IE" sz="4900" b="1" dirty="0"/>
              <a:t>DEVELOPMENT STAGES </a:t>
            </a:r>
            <a:endParaRPr lang="en-IE" sz="4900" b="1" dirty="0" smtClean="0"/>
          </a:p>
          <a:p>
            <a:r>
              <a:rPr lang="en-IE" dirty="0" smtClean="0"/>
              <a:t>3.1 </a:t>
            </a:r>
            <a:r>
              <a:rPr lang="en-IE" dirty="0"/>
              <a:t>QQI QA GUIDELINES </a:t>
            </a:r>
            <a:endParaRPr lang="en-IE" dirty="0" smtClean="0"/>
          </a:p>
          <a:p>
            <a:r>
              <a:rPr lang="en-IE" dirty="0" smtClean="0"/>
              <a:t>3.2 </a:t>
            </a:r>
            <a:r>
              <a:rPr lang="en-IE" dirty="0"/>
              <a:t>PARTNERS FOR APPRENTICE FORMATION </a:t>
            </a:r>
            <a:r>
              <a:rPr lang="en-IE" dirty="0" smtClean="0"/>
              <a:t> </a:t>
            </a:r>
            <a:endParaRPr lang="en-IE" dirty="0"/>
          </a:p>
          <a:p>
            <a:r>
              <a:rPr lang="en-IE" dirty="0"/>
              <a:t>3.3 AWARDS, PROGRAMMES AND CURRICULA </a:t>
            </a:r>
          </a:p>
          <a:p>
            <a:r>
              <a:rPr lang="en-IE" dirty="0"/>
              <a:t>3.4 OCCUPATION APPROVAL PHASE </a:t>
            </a:r>
          </a:p>
          <a:p>
            <a:r>
              <a:rPr lang="en-IE" dirty="0"/>
              <a:t>3.5 ACCESS TO QQI VALIDATION </a:t>
            </a:r>
          </a:p>
          <a:p>
            <a:r>
              <a:rPr lang="en-IE" dirty="0"/>
              <a:t>3.6 THE ORGANISATION OF THE GUIDELINE SECTIONS </a:t>
            </a:r>
          </a:p>
          <a:p>
            <a:r>
              <a:rPr lang="en-IE" dirty="0"/>
              <a:t>3.7 GUIDELINES TO THE PRE-VALIDATION PROGRAMME DEVELOPMENT STAGE </a:t>
            </a:r>
          </a:p>
          <a:p>
            <a:r>
              <a:rPr lang="en-IE" sz="4900" b="1" dirty="0" smtClean="0"/>
              <a:t>SECTION 4: GUIDELINES TO THE OPERATIONAL PROGRAMME STAGE </a:t>
            </a:r>
          </a:p>
          <a:p>
            <a:r>
              <a:rPr lang="en-IE" dirty="0" smtClean="0"/>
              <a:t>4.1 OCCUPATIONAL MEMORANDA OF AGREEMENT AND MEMORANDA</a:t>
            </a:r>
          </a:p>
          <a:p>
            <a:r>
              <a:rPr lang="en-IE" dirty="0" smtClean="0"/>
              <a:t>OF </a:t>
            </a:r>
            <a:r>
              <a:rPr lang="en-IE" dirty="0"/>
              <a:t>UNDERSTANDING </a:t>
            </a:r>
          </a:p>
          <a:p>
            <a:r>
              <a:rPr lang="en-IE" dirty="0"/>
              <a:t>4.2 PROGRAMME PROVISION </a:t>
            </a:r>
          </a:p>
          <a:p>
            <a:r>
              <a:rPr lang="en-IE" dirty="0"/>
              <a:t>4.3 ASSESSMENT OF APPRENTICE ACHIEVEMENT </a:t>
            </a:r>
          </a:p>
          <a:p>
            <a:r>
              <a:rPr lang="en-IE" dirty="0"/>
              <a:t>4.4 MANAGING AND MAINTAINING QUALITY IN APPRENTICE PROGRAMMES </a:t>
            </a:r>
          </a:p>
          <a:p>
            <a:r>
              <a:rPr lang="en-IE" dirty="0"/>
              <a:t>4.5 PERIODIC REVIEWS OF OCCUPATION, THE CONSORTIUM AND THE </a:t>
            </a:r>
            <a:r>
              <a:rPr lang="en-IE" dirty="0" smtClean="0"/>
              <a:t>PROGRAMME</a:t>
            </a:r>
          </a:p>
        </p:txBody>
      </p:sp>
    </p:spTree>
    <p:extLst>
      <p:ext uri="{BB962C8B-B14F-4D97-AF65-F5344CB8AC3E}">
        <p14:creationId xmlns:p14="http://schemas.microsoft.com/office/powerpoint/2010/main" val="31970280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2737"/>
            <a:ext cx="8229600" cy="1224136"/>
          </a:xfrm>
        </p:spPr>
        <p:txBody>
          <a:bodyPr/>
          <a:lstStyle/>
          <a:p>
            <a:r>
              <a:rPr lang="en-IE" dirty="0"/>
              <a:t>Guidelines for Apprenticeship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 fontScale="55000" lnSpcReduction="20000"/>
          </a:bodyPr>
          <a:lstStyle/>
          <a:p>
            <a:r>
              <a:rPr lang="en-IE" sz="3800" b="1" dirty="0"/>
              <a:t>SECTION 5 SUPPORTS FOR APPRENTICES </a:t>
            </a:r>
            <a:r>
              <a:rPr lang="en-IE" sz="3800" b="1" dirty="0" smtClean="0"/>
              <a:t> </a:t>
            </a:r>
            <a:endParaRPr lang="en-IE" sz="3800" b="1" dirty="0"/>
          </a:p>
          <a:p>
            <a:r>
              <a:rPr lang="en-IE" sz="3800" dirty="0"/>
              <a:t>5.1 GENERAL ISSUES </a:t>
            </a:r>
          </a:p>
          <a:p>
            <a:r>
              <a:rPr lang="en-IE" sz="3800" dirty="0"/>
              <a:t>5.2 DUTY OF CARE TO YOUNG APPRENTICES </a:t>
            </a:r>
          </a:p>
          <a:p>
            <a:r>
              <a:rPr lang="en-IE" sz="3800" dirty="0"/>
              <a:t>5.3 INTEGRATION INTO OFF-THE-JOB INSTITUTIONS </a:t>
            </a:r>
          </a:p>
          <a:p>
            <a:r>
              <a:rPr lang="en-IE" sz="3800" dirty="0"/>
              <a:t>5.4 DEALING WITH COMPETING RESPONSIBILITIES </a:t>
            </a:r>
          </a:p>
          <a:p>
            <a:r>
              <a:rPr lang="en-IE" sz="3800" dirty="0"/>
              <a:t>5.5 SPECIAL EDUCATIONAL AND TRAINING NEEDS OR DISABILITIES </a:t>
            </a:r>
          </a:p>
          <a:p>
            <a:r>
              <a:rPr lang="en-IE" sz="3800" b="1" dirty="0"/>
              <a:t>SECTION 6 INFORMATION PROVISION </a:t>
            </a:r>
          </a:p>
          <a:p>
            <a:r>
              <a:rPr lang="en-IE" sz="3800" dirty="0"/>
              <a:t>6.1 MANAGEMENT INFORMATION AND DATA </a:t>
            </a:r>
          </a:p>
          <a:p>
            <a:r>
              <a:rPr lang="en-IE" sz="3800" dirty="0"/>
              <a:t>6.2 PUBLIC INFORMATION </a:t>
            </a:r>
          </a:p>
          <a:p>
            <a:r>
              <a:rPr lang="en-IE" sz="3800" b="1" dirty="0"/>
              <a:t>SECTION 7 APPENDIX 1 GUIDELINES ON THE DRAFTING OF MEMORANDA OF AGREEMENT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908495013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175210F3DE054BB770F6C52280349D" ma:contentTypeVersion="3" ma:contentTypeDescription="Create a new document." ma:contentTypeScope="" ma:versionID="dcb8e0bdc94a0608869c1b61f42445d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bdce857514447a0c1349bf2ece187a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F998D6A-F3CA-433C-8EA0-5298209F17A9}"/>
</file>

<file path=customXml/itemProps2.xml><?xml version="1.0" encoding="utf-8"?>
<ds:datastoreItem xmlns:ds="http://schemas.openxmlformats.org/officeDocument/2006/customXml" ds:itemID="{6BADA7FF-85BB-4B17-8EDE-21A288328A51}"/>
</file>

<file path=customXml/itemProps3.xml><?xml version="1.0" encoding="utf-8"?>
<ds:datastoreItem xmlns:ds="http://schemas.openxmlformats.org/officeDocument/2006/customXml" ds:itemID="{EFC6A4EC-1794-4782-A727-11E40B41B76F}"/>
</file>

<file path=docProps/app.xml><?xml version="1.0" encoding="utf-8"?>
<Properties xmlns="http://schemas.openxmlformats.org/officeDocument/2006/extended-properties" xmlns:vt="http://schemas.openxmlformats.org/officeDocument/2006/docPropsVTypes">
  <TotalTime>1011</TotalTime>
  <Words>565</Words>
  <Application>Microsoft Office PowerPoint</Application>
  <PresentationFormat>On-screen Show (4:3)</PresentationFormat>
  <Paragraphs>86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Wingdings</vt:lpstr>
      <vt:lpstr>Custom Design</vt:lpstr>
      <vt:lpstr>1_Office Theme</vt:lpstr>
      <vt:lpstr>Karena Maguire</vt:lpstr>
      <vt:lpstr>QA in General</vt:lpstr>
      <vt:lpstr>QA Guidelines</vt:lpstr>
      <vt:lpstr>QA Guidelines </vt:lpstr>
      <vt:lpstr>Core 1</vt:lpstr>
      <vt:lpstr>PowerPoint Presentation</vt:lpstr>
      <vt:lpstr>Core SQAGs: Chapters</vt:lpstr>
      <vt:lpstr>Guidelines for Apprenticeship </vt:lpstr>
      <vt:lpstr>Guidelines for Apprenticeship </vt:lpstr>
      <vt:lpstr>Timeline for consultation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Further Education and Training Strategy 2014 - 2019</dc:title>
  <dc:creator>Hartley, Fiona</dc:creator>
  <cp:lastModifiedBy>Karena Maguire</cp:lastModifiedBy>
  <cp:revision>95</cp:revision>
  <cp:lastPrinted>2015-11-06T15:42:57Z</cp:lastPrinted>
  <dcterms:created xsi:type="dcterms:W3CDTF">2014-09-08T14:29:05Z</dcterms:created>
  <dcterms:modified xsi:type="dcterms:W3CDTF">2016-02-03T09:37:15Z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0x010100FE175210F3DE054BB770F6C52280349D</vt:lpwstr>
  </property>
  <property fmtid="{D5CDD505-2E9C-101B-9397-08002B2CF9AE}" pid="3" name="Document Keywords">
    <vt:lpwstr>33;#Consultation|3a5fdbba-74b3-4518-87ce-97adf70f33c6;#24;#Information|43d01976-642a-4042-8038-272cee8a75ee</vt:lpwstr>
  </property>
  <property fmtid="{D5CDD505-2E9C-101B-9397-08002B2CF9AE}" pid="4" name="Document Keywords Formatted">
    <vt:lpwstr>Consultation; Information</vt:lpwstr>
  </property>
  <property fmtid="{D5CDD505-2E9C-101B-9397-08002B2CF9AE}" pid="5" name="ha675e17708345bdbcf07554cc7fc21b">
    <vt:lpwstr>Consultation|3a5fdbba-74b3-4518-87ce-97adf70f33c6;Information|43d01976-642a-4042-8038-272cee8a75ee</vt:lpwstr>
  </property>
  <property fmtid="{D5CDD505-2E9C-101B-9397-08002B2CF9AE}" pid="6" name="Publication Set Document Link">
    <vt:lpwstr>https://qqi365-public.sharepoint.com/_layouts/15/wrkstat.aspx?List=f04193f2-1383-4e5d-85cd-d54ab328d608&amp;WorkflowInstanceName=9ea19ede-45ed-45da-8b18-54b25f4da64f, Publication Set Document Type</vt:lpwstr>
  </property>
  <property fmtid="{D5CDD505-2E9C-101B-9397-08002B2CF9AE}" pid="7" name="Document Link">
    <vt:lpwstr>/Publications/Consultation with Potential providers for Apprenticeship 28 jan  2016 (004).pptx</vt:lpwstr>
  </property>
  <property fmtid="{D5CDD505-2E9C-101B-9397-08002B2CF9AE}" pid="8" name="TaxCatchAll">
    <vt:lpwstr>24;#;#33;#</vt:lpwstr>
  </property>
  <property fmtid="{D5CDD505-2E9C-101B-9397-08002B2CF9AE}" pid="9" name="Document Type">
    <vt:lpwstr>Consultation</vt:lpwstr>
  </property>
  <property fmtid="{D5CDD505-2E9C-101B-9397-08002B2CF9AE}" pid="10" name="Document Title">
    <vt:lpwstr>Powerpoint from Consultation with Potential providers for Apprenticeship 28 jan  2016</vt:lpwstr>
  </property>
  <property fmtid="{D5CDD505-2E9C-101B-9397-08002B2CF9AE}" pid="11" name="Publication Set Lookup Return Values">
    <vt:lpwstr>https://qqi365-public.sharepoint.com/_layouts/15/wrkstat.aspx?List=f04193f2-1383-4e5d-85cd-d54ab328d608&amp;WorkflowInstanceName=74850111-505d-434e-be1a-1da9ece262d9, Keywords Workflow</vt:lpwstr>
  </property>
  <property fmtid="{D5CDD505-2E9C-101B-9397-08002B2CF9AE}" pid="12" name="Document Publication Date">
    <vt:filetime>2016-02-03T00:00:00Z</vt:filetime>
  </property>
  <property fmtid="{D5CDD505-2E9C-101B-9397-08002B2CF9AE}" pid="13" name="Document Description">
    <vt:lpwstr>Powerpoint from Consultation with Potential providers for Apprenticeship 28 jan  2016</vt:lpwstr>
  </property>
</Properties>
</file>